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2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6" r:id="rId3"/>
    <p:sldId id="303" r:id="rId4"/>
    <p:sldId id="292" r:id="rId5"/>
    <p:sldId id="302" r:id="rId6"/>
    <p:sldId id="293" r:id="rId7"/>
    <p:sldId id="305" r:id="rId8"/>
    <p:sldId id="288" r:id="rId9"/>
    <p:sldId id="281" r:id="rId10"/>
    <p:sldId id="282" r:id="rId11"/>
    <p:sldId id="283" r:id="rId12"/>
    <p:sldId id="284" r:id="rId13"/>
    <p:sldId id="285" r:id="rId14"/>
    <p:sldId id="294" r:id="rId15"/>
    <p:sldId id="297" r:id="rId16"/>
    <p:sldId id="295" r:id="rId17"/>
    <p:sldId id="296" r:id="rId18"/>
    <p:sldId id="299" r:id="rId19"/>
    <p:sldId id="300" r:id="rId20"/>
    <p:sldId id="30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2D4"/>
    <a:srgbClr val="00DCCF"/>
    <a:srgbClr val="00A89D"/>
    <a:srgbClr val="E3D500"/>
    <a:srgbClr val="D2B81C"/>
    <a:srgbClr val="D7EE00"/>
    <a:srgbClr val="005450"/>
    <a:srgbClr val="1AACA6"/>
    <a:srgbClr val="00DECE"/>
    <a:srgbClr val="00C4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52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7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40inaelena@ukr.net" userId="3206881885bd04f2" providerId="LiveId" clId="{AACB76B5-D443-4517-B696-9F688F6A773F}"/>
    <pc:docChg chg="undo custSel addSld delSld modSld">
      <pc:chgData name="40inaelena@ukr.net" userId="3206881885bd04f2" providerId="LiveId" clId="{AACB76B5-D443-4517-B696-9F688F6A773F}" dt="2023-11-18T04:24:42.584" v="1440" actId="790"/>
      <pc:docMkLst>
        <pc:docMk/>
      </pc:docMkLst>
      <pc:sldChg chg="del">
        <pc:chgData name="40inaelena@ukr.net" userId="3206881885bd04f2" providerId="LiveId" clId="{AACB76B5-D443-4517-B696-9F688F6A773F}" dt="2023-11-18T02:43:03.515" v="0" actId="2696"/>
        <pc:sldMkLst>
          <pc:docMk/>
          <pc:sldMk cId="2822765678" sldId="277"/>
        </pc:sldMkLst>
      </pc:sldChg>
      <pc:sldChg chg="del">
        <pc:chgData name="40inaelena@ukr.net" userId="3206881885bd04f2" providerId="LiveId" clId="{AACB76B5-D443-4517-B696-9F688F6A773F}" dt="2023-11-18T02:55:50.557" v="222" actId="2696"/>
        <pc:sldMkLst>
          <pc:docMk/>
          <pc:sldMk cId="1903836407" sldId="278"/>
        </pc:sldMkLst>
      </pc:sldChg>
      <pc:sldChg chg="del">
        <pc:chgData name="40inaelena@ukr.net" userId="3206881885bd04f2" providerId="LiveId" clId="{AACB76B5-D443-4517-B696-9F688F6A773F}" dt="2023-11-18T03:11:29.523" v="450" actId="47"/>
        <pc:sldMkLst>
          <pc:docMk/>
          <pc:sldMk cId="485014716" sldId="279"/>
        </pc:sldMkLst>
      </pc:sldChg>
      <pc:sldChg chg="del">
        <pc:chgData name="40inaelena@ukr.net" userId="3206881885bd04f2" providerId="LiveId" clId="{AACB76B5-D443-4517-B696-9F688F6A773F}" dt="2023-11-18T03:39:29.624" v="653" actId="47"/>
        <pc:sldMkLst>
          <pc:docMk/>
          <pc:sldMk cId="2220602498" sldId="280"/>
        </pc:sldMkLst>
      </pc:sldChg>
      <pc:sldChg chg="addSp delSp modSp mod">
        <pc:chgData name="40inaelena@ukr.net" userId="3206881885bd04f2" providerId="LiveId" clId="{AACB76B5-D443-4517-B696-9F688F6A773F}" dt="2023-11-18T04:01:54.440" v="903" actId="20577"/>
        <pc:sldMkLst>
          <pc:docMk/>
          <pc:sldMk cId="2512604000" sldId="281"/>
        </pc:sldMkLst>
        <pc:spChg chg="add mod">
          <ac:chgData name="40inaelena@ukr.net" userId="3206881885bd04f2" providerId="LiveId" clId="{AACB76B5-D443-4517-B696-9F688F6A773F}" dt="2023-11-18T04:01:54.440" v="903" actId="20577"/>
          <ac:spMkLst>
            <pc:docMk/>
            <pc:sldMk cId="2512604000" sldId="281"/>
            <ac:spMk id="3" creationId="{6A1BB716-CC00-4B3C-B942-6E2A27C09D70}"/>
          </ac:spMkLst>
        </pc:spChg>
        <pc:spChg chg="del mod">
          <ac:chgData name="40inaelena@ukr.net" userId="3206881885bd04f2" providerId="LiveId" clId="{AACB76B5-D443-4517-B696-9F688F6A773F}" dt="2023-11-18T03:43:56.976" v="656"/>
          <ac:spMkLst>
            <pc:docMk/>
            <pc:sldMk cId="2512604000" sldId="281"/>
            <ac:spMk id="6" creationId="{8946F537-A793-401F-9C21-69D875BC37DE}"/>
          </ac:spMkLst>
        </pc:spChg>
        <pc:spChg chg="del mod">
          <ac:chgData name="40inaelena@ukr.net" userId="3206881885bd04f2" providerId="LiveId" clId="{AACB76B5-D443-4517-B696-9F688F6A773F}" dt="2023-11-18T03:43:56.976" v="656"/>
          <ac:spMkLst>
            <pc:docMk/>
            <pc:sldMk cId="2512604000" sldId="281"/>
            <ac:spMk id="7" creationId="{8B6C72AB-D869-4DEA-863B-B052D4248A37}"/>
          </ac:spMkLst>
        </pc:spChg>
      </pc:sldChg>
      <pc:sldChg chg="modSp mod">
        <pc:chgData name="40inaelena@ukr.net" userId="3206881885bd04f2" providerId="LiveId" clId="{AACB76B5-D443-4517-B696-9F688F6A773F}" dt="2023-11-18T04:24:42.584" v="1440" actId="790"/>
        <pc:sldMkLst>
          <pc:docMk/>
          <pc:sldMk cId="4122067276" sldId="282"/>
        </pc:sldMkLst>
        <pc:spChg chg="mod">
          <ac:chgData name="40inaelena@ukr.net" userId="3206881885bd04f2" providerId="LiveId" clId="{AACB76B5-D443-4517-B696-9F688F6A773F}" dt="2023-11-18T04:24:42.584" v="1440" actId="790"/>
          <ac:spMkLst>
            <pc:docMk/>
            <pc:sldMk cId="4122067276" sldId="282"/>
            <ac:spMk id="8" creationId="{501E4585-9031-4AA7-8511-51CC06CF9D46}"/>
          </ac:spMkLst>
        </pc:spChg>
      </pc:sldChg>
      <pc:sldChg chg="modSp mod">
        <pc:chgData name="40inaelena@ukr.net" userId="3206881885bd04f2" providerId="LiveId" clId="{AACB76B5-D443-4517-B696-9F688F6A773F}" dt="2023-11-18T04:10:51.834" v="1322" actId="20577"/>
        <pc:sldMkLst>
          <pc:docMk/>
          <pc:sldMk cId="3804400751" sldId="283"/>
        </pc:sldMkLst>
        <pc:spChg chg="mod">
          <ac:chgData name="40inaelena@ukr.net" userId="3206881885bd04f2" providerId="LiveId" clId="{AACB76B5-D443-4517-B696-9F688F6A773F}" dt="2023-11-18T04:10:51.834" v="1322" actId="20577"/>
          <ac:spMkLst>
            <pc:docMk/>
            <pc:sldMk cId="3804400751" sldId="283"/>
            <ac:spMk id="3" creationId="{529EFE6E-CBBB-4A45-BBCE-CABE6773517C}"/>
          </ac:spMkLst>
        </pc:spChg>
      </pc:sldChg>
      <pc:sldChg chg="modSp mod">
        <pc:chgData name="40inaelena@ukr.net" userId="3206881885bd04f2" providerId="LiveId" clId="{AACB76B5-D443-4517-B696-9F688F6A773F}" dt="2023-11-18T04:14:01.434" v="1341" actId="20577"/>
        <pc:sldMkLst>
          <pc:docMk/>
          <pc:sldMk cId="152001765" sldId="284"/>
        </pc:sldMkLst>
        <pc:spChg chg="mod">
          <ac:chgData name="40inaelena@ukr.net" userId="3206881885bd04f2" providerId="LiveId" clId="{AACB76B5-D443-4517-B696-9F688F6A773F}" dt="2023-11-18T04:14:01.434" v="1341" actId="20577"/>
          <ac:spMkLst>
            <pc:docMk/>
            <pc:sldMk cId="152001765" sldId="284"/>
            <ac:spMk id="3" creationId="{66710328-6FB0-433A-A219-EB6BC459E9E5}"/>
          </ac:spMkLst>
        </pc:spChg>
      </pc:sldChg>
      <pc:sldChg chg="modSp mod">
        <pc:chgData name="40inaelena@ukr.net" userId="3206881885bd04f2" providerId="LiveId" clId="{AACB76B5-D443-4517-B696-9F688F6A773F}" dt="2023-11-18T04:21:23.394" v="1405" actId="948"/>
        <pc:sldMkLst>
          <pc:docMk/>
          <pc:sldMk cId="2259131640" sldId="285"/>
        </pc:sldMkLst>
        <pc:spChg chg="mod">
          <ac:chgData name="40inaelena@ukr.net" userId="3206881885bd04f2" providerId="LiveId" clId="{AACB76B5-D443-4517-B696-9F688F6A773F}" dt="2023-11-18T04:21:23.394" v="1405" actId="948"/>
          <ac:spMkLst>
            <pc:docMk/>
            <pc:sldMk cId="2259131640" sldId="285"/>
            <ac:spMk id="3" creationId="{A6FE8333-7E54-4957-9193-E444E015E0C9}"/>
          </ac:spMkLst>
        </pc:spChg>
      </pc:sldChg>
      <pc:sldChg chg="modSp new mod">
        <pc:chgData name="40inaelena@ukr.net" userId="3206881885bd04f2" providerId="LiveId" clId="{AACB76B5-D443-4517-B696-9F688F6A773F}" dt="2023-11-18T04:22:22.416" v="1433" actId="20577"/>
        <pc:sldMkLst>
          <pc:docMk/>
          <pc:sldMk cId="513096692" sldId="286"/>
        </pc:sldMkLst>
        <pc:spChg chg="mod">
          <ac:chgData name="40inaelena@ukr.net" userId="3206881885bd04f2" providerId="LiveId" clId="{AACB76B5-D443-4517-B696-9F688F6A773F}" dt="2023-11-18T02:47:59.783" v="12" actId="27636"/>
          <ac:spMkLst>
            <pc:docMk/>
            <pc:sldMk cId="513096692" sldId="286"/>
            <ac:spMk id="2" creationId="{8133758B-3B57-4FC0-9090-B90F0B1CB4AA}"/>
          </ac:spMkLst>
        </pc:spChg>
        <pc:spChg chg="mod">
          <ac:chgData name="40inaelena@ukr.net" userId="3206881885bd04f2" providerId="LiveId" clId="{AACB76B5-D443-4517-B696-9F688F6A773F}" dt="2023-11-18T04:22:22.416" v="1433" actId="20577"/>
          <ac:spMkLst>
            <pc:docMk/>
            <pc:sldMk cId="513096692" sldId="286"/>
            <ac:spMk id="3" creationId="{CE738F67-E973-4FE8-89D3-F3D2E22DB8B8}"/>
          </ac:spMkLst>
        </pc:spChg>
      </pc:sldChg>
      <pc:sldChg chg="modSp new mod">
        <pc:chgData name="40inaelena@ukr.net" userId="3206881885bd04f2" providerId="LiveId" clId="{AACB76B5-D443-4517-B696-9F688F6A773F}" dt="2023-11-18T04:24:00.544" v="1439" actId="20577"/>
        <pc:sldMkLst>
          <pc:docMk/>
          <pc:sldMk cId="2573233521" sldId="287"/>
        </pc:sldMkLst>
        <pc:spChg chg="mod">
          <ac:chgData name="40inaelena@ukr.net" userId="3206881885bd04f2" providerId="LiveId" clId="{AACB76B5-D443-4517-B696-9F688F6A773F}" dt="2023-11-18T02:55:11.052" v="218" actId="113"/>
          <ac:spMkLst>
            <pc:docMk/>
            <pc:sldMk cId="2573233521" sldId="287"/>
            <ac:spMk id="2" creationId="{29776F7A-66A9-4167-8AED-471CB8E105F4}"/>
          </ac:spMkLst>
        </pc:spChg>
        <pc:spChg chg="mod">
          <ac:chgData name="40inaelena@ukr.net" userId="3206881885bd04f2" providerId="LiveId" clId="{AACB76B5-D443-4517-B696-9F688F6A773F}" dt="2023-11-18T04:24:00.544" v="1439" actId="20577"/>
          <ac:spMkLst>
            <pc:docMk/>
            <pc:sldMk cId="2573233521" sldId="287"/>
            <ac:spMk id="3" creationId="{20853A7F-28BD-4679-8899-5D901DECBE00}"/>
          </ac:spMkLst>
        </pc:spChg>
      </pc:sldChg>
      <pc:sldChg chg="modSp new mod">
        <pc:chgData name="40inaelena@ukr.net" userId="3206881885bd04f2" providerId="LiveId" clId="{AACB76B5-D443-4517-B696-9F688F6A773F}" dt="2023-11-18T04:22:56.446" v="1434" actId="14100"/>
        <pc:sldMkLst>
          <pc:docMk/>
          <pc:sldMk cId="2608943095" sldId="288"/>
        </pc:sldMkLst>
        <pc:spChg chg="mod">
          <ac:chgData name="40inaelena@ukr.net" userId="3206881885bd04f2" providerId="LiveId" clId="{AACB76B5-D443-4517-B696-9F688F6A773F}" dt="2023-11-18T03:10:23.242" v="440" actId="790"/>
          <ac:spMkLst>
            <pc:docMk/>
            <pc:sldMk cId="2608943095" sldId="288"/>
            <ac:spMk id="2" creationId="{ACEA870A-31E6-45B6-93DD-87F2AD50B2B9}"/>
          </ac:spMkLst>
        </pc:spChg>
        <pc:spChg chg="mod">
          <ac:chgData name="40inaelena@ukr.net" userId="3206881885bd04f2" providerId="LiveId" clId="{AACB76B5-D443-4517-B696-9F688F6A773F}" dt="2023-11-18T04:22:56.446" v="1434" actId="14100"/>
          <ac:spMkLst>
            <pc:docMk/>
            <pc:sldMk cId="2608943095" sldId="288"/>
            <ac:spMk id="3" creationId="{929AF6DB-5829-461F-98A3-408A9E6215D5}"/>
          </ac:spMkLst>
        </pc:spChg>
      </pc:sldChg>
      <pc:sldChg chg="modSp new mod">
        <pc:chgData name="40inaelena@ukr.net" userId="3206881885bd04f2" providerId="LiveId" clId="{AACB76B5-D443-4517-B696-9F688F6A773F}" dt="2023-11-18T04:02:43.867" v="928" actId="114"/>
        <pc:sldMkLst>
          <pc:docMk/>
          <pc:sldMk cId="2966350469" sldId="289"/>
        </pc:sldMkLst>
        <pc:spChg chg="mod">
          <ac:chgData name="40inaelena@ukr.net" userId="3206881885bd04f2" providerId="LiveId" clId="{AACB76B5-D443-4517-B696-9F688F6A773F}" dt="2023-11-18T03:12:49.004" v="460" actId="14100"/>
          <ac:spMkLst>
            <pc:docMk/>
            <pc:sldMk cId="2966350469" sldId="289"/>
            <ac:spMk id="2" creationId="{3BC53CC5-3FFC-425B-81DF-74B6930C1883}"/>
          </ac:spMkLst>
        </pc:spChg>
        <pc:spChg chg="mod">
          <ac:chgData name="40inaelena@ukr.net" userId="3206881885bd04f2" providerId="LiveId" clId="{AACB76B5-D443-4517-B696-9F688F6A773F}" dt="2023-11-18T04:02:43.867" v="928" actId="114"/>
          <ac:spMkLst>
            <pc:docMk/>
            <pc:sldMk cId="2966350469" sldId="289"/>
            <ac:spMk id="3" creationId="{595B085E-6186-4C60-B73E-E68E4DC1A1B2}"/>
          </ac:spMkLst>
        </pc:spChg>
      </pc:sldChg>
      <pc:sldChg chg="modSp new mod">
        <pc:chgData name="40inaelena@ukr.net" userId="3206881885bd04f2" providerId="LiveId" clId="{AACB76B5-D443-4517-B696-9F688F6A773F}" dt="2023-11-18T03:55:43.291" v="790" actId="790"/>
        <pc:sldMkLst>
          <pc:docMk/>
          <pc:sldMk cId="231764395" sldId="290"/>
        </pc:sldMkLst>
        <pc:spChg chg="mod">
          <ac:chgData name="40inaelena@ukr.net" userId="3206881885bd04f2" providerId="LiveId" clId="{AACB76B5-D443-4517-B696-9F688F6A773F}" dt="2023-11-18T03:55:09.746" v="787" actId="790"/>
          <ac:spMkLst>
            <pc:docMk/>
            <pc:sldMk cId="231764395" sldId="290"/>
            <ac:spMk id="2" creationId="{F1E88456-5FE7-4C44-B142-96D753B1055E}"/>
          </ac:spMkLst>
        </pc:spChg>
        <pc:spChg chg="mod">
          <ac:chgData name="40inaelena@ukr.net" userId="3206881885bd04f2" providerId="LiveId" clId="{AACB76B5-D443-4517-B696-9F688F6A773F}" dt="2023-11-18T03:55:43.291" v="790" actId="790"/>
          <ac:spMkLst>
            <pc:docMk/>
            <pc:sldMk cId="231764395" sldId="290"/>
            <ac:spMk id="3" creationId="{4B69A36B-FF91-4252-B364-D158C5A914B4}"/>
          </ac:spMkLst>
        </pc:spChg>
      </pc:sldChg>
      <pc:sldChg chg="modSp new mod">
        <pc:chgData name="40inaelena@ukr.net" userId="3206881885bd04f2" providerId="LiveId" clId="{AACB76B5-D443-4517-B696-9F688F6A773F}" dt="2023-11-18T04:01:21.472" v="870" actId="27636"/>
        <pc:sldMkLst>
          <pc:docMk/>
          <pc:sldMk cId="1730200198" sldId="291"/>
        </pc:sldMkLst>
        <pc:spChg chg="mod">
          <ac:chgData name="40inaelena@ukr.net" userId="3206881885bd04f2" providerId="LiveId" clId="{AACB76B5-D443-4517-B696-9F688F6A773F}" dt="2023-11-18T04:00:17.330" v="852" actId="27636"/>
          <ac:spMkLst>
            <pc:docMk/>
            <pc:sldMk cId="1730200198" sldId="291"/>
            <ac:spMk id="2" creationId="{9765AE8F-E854-48EE-B611-A7CBB9BC1238}"/>
          </ac:spMkLst>
        </pc:spChg>
        <pc:spChg chg="mod">
          <ac:chgData name="40inaelena@ukr.net" userId="3206881885bd04f2" providerId="LiveId" clId="{AACB76B5-D443-4517-B696-9F688F6A773F}" dt="2023-11-18T04:01:21.472" v="870" actId="27636"/>
          <ac:spMkLst>
            <pc:docMk/>
            <pc:sldMk cId="1730200198" sldId="291"/>
            <ac:spMk id="3" creationId="{4D928286-6F8B-4FE3-8D89-FE044B5BD2B9}"/>
          </ac:spMkLst>
        </pc:spChg>
      </pc:sldChg>
      <pc:sldChg chg="modSp new del mod">
        <pc:chgData name="40inaelena@ukr.net" userId="3206881885bd04f2" providerId="LiveId" clId="{AACB76B5-D443-4517-B696-9F688F6A773F}" dt="2023-11-18T04:21:02.152" v="1403" actId="47"/>
        <pc:sldMkLst>
          <pc:docMk/>
          <pc:sldMk cId="3282165581" sldId="292"/>
        </pc:sldMkLst>
        <pc:spChg chg="mod">
          <ac:chgData name="40inaelena@ukr.net" userId="3206881885bd04f2" providerId="LiveId" clId="{AACB76B5-D443-4517-B696-9F688F6A773F}" dt="2023-11-18T04:16:57.649" v="1383" actId="27636"/>
          <ac:spMkLst>
            <pc:docMk/>
            <pc:sldMk cId="3282165581" sldId="292"/>
            <ac:spMk id="3" creationId="{07655598-F8F8-4E39-BF4B-DA6759655BD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93861-A8B2-4530-B5AB-70F20F11B715}" type="datetimeFigureOut">
              <a:rPr lang="uk-UA" smtClean="0"/>
              <a:t>21.11.2023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0F1AF-F046-491A-83EE-AFCB36CA5E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9602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FA42D-5D17-426A-BDB2-7BF3AA4480FA}" type="datetimeFigureOut">
              <a:rPr lang="uk-UA" smtClean="0"/>
              <a:t>21.11.2023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32DCA-BC52-4FB1-B458-3F6B5BF8894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861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3"/>
            <a:ext cx="9144000" cy="5077083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gradFill>
            <a:gsLst>
              <a:gs pos="0">
                <a:srgbClr val="00A89D"/>
              </a:gs>
              <a:gs pos="80000">
                <a:srgbClr val="00DCCF"/>
              </a:gs>
              <a:gs pos="100000">
                <a:srgbClr val="00E2D4"/>
              </a:gs>
            </a:gsLst>
            <a:lin ang="16200000" scaled="0"/>
          </a:gradFill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7501" y="1449150"/>
            <a:ext cx="7929000" cy="2971051"/>
          </a:xfrm>
        </p:spPr>
        <p:txBody>
          <a:bodyPr/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uk-UA" dirty="0"/>
              <a:t>Назва презентації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501" y="5280847"/>
            <a:ext cx="7929000" cy="956318"/>
          </a:xfrm>
        </p:spPr>
        <p:txBody>
          <a:bodyPr anchor="t"/>
          <a:lstStyle>
            <a:lvl1pPr marL="0" indent="0" algn="r">
              <a:buNone/>
              <a:defRPr baseline="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dirty="0"/>
              <a:t>ПІБ викладача, посада, кафедра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03"/>
            <a:ext cx="9144000" cy="1616273"/>
          </a:xfrm>
          <a:prstGeom prst="rect">
            <a:avLst/>
          </a:prstGeom>
        </p:spPr>
      </p:pic>
      <p:pic>
        <p:nvPicPr>
          <p:cNvPr id="12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97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160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400" y="286604"/>
            <a:ext cx="7200000" cy="1101600"/>
          </a:xfrm>
        </p:spPr>
        <p:txBody>
          <a:bodyPr/>
          <a:lstStyle>
            <a:lvl1pPr marL="0">
              <a:defRPr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84038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 sz="1800"/>
            </a:lvl2pPr>
            <a:lvl3pPr marL="566914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 sz="1600"/>
            </a:lvl3pPr>
            <a:lvl4pPr marL="749789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4pPr>
            <a:lvl5pPr marL="932665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4F4BC320-AF96-43CE-A590-A329DB8C3666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викладача, посада, кафедра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19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960" y="1497485"/>
            <a:ext cx="7543800" cy="2274416"/>
          </a:xfrm>
        </p:spPr>
        <p:txBody>
          <a:bodyPr anchor="b" anchorCtr="0">
            <a:normAutofit/>
          </a:bodyPr>
          <a:lstStyle>
            <a:lvl1pPr algn="ctr">
              <a:lnSpc>
                <a:spcPct val="85000"/>
              </a:lnSpc>
              <a:defRPr sz="6000" b="0" baseline="0">
                <a:solidFill>
                  <a:schemeClr val="tx1"/>
                </a:solidFill>
              </a:defRPr>
            </a:lvl1pPr>
          </a:lstStyle>
          <a:p>
            <a:r>
              <a:rPr lang="uk-UA" dirty="0"/>
              <a:t>Заголовок розділу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152900"/>
            <a:ext cx="7543800" cy="1443228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kern="0" cap="none" spc="0" baseline="0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1F801-AEA3-448F-B590-D948E1D3BF3A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викладача, посада, кафедра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8"/>
          <p:cNvSpPr/>
          <p:nvPr userDrawn="1"/>
        </p:nvSpPr>
        <p:spPr>
          <a:xfrm>
            <a:off x="1" y="6439091"/>
            <a:ext cx="9144001" cy="1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97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206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66400" y="286604"/>
            <a:ext cx="7200000" cy="1101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>
            <a:lvl2pPr marL="384038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2pPr>
            <a:lvl3pPr marL="566914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3pPr>
            <a:lvl4pPr marL="749789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4pPr>
            <a:lvl5pPr marL="932665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>
            <a:lvl2pPr marL="384038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2pPr>
            <a:lvl3pPr marL="566914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3pPr>
            <a:lvl4pPr marL="749789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4pPr>
            <a:lvl5pPr marL="932665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3AFF-597C-4764-8ED8-6677B8F37375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викладача, посада, кафедра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85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66400" y="286607"/>
            <a:ext cx="7200000" cy="110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00" b="1" cap="none" baseline="0">
                <a:solidFill>
                  <a:srgbClr val="005450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>
            <a:lvl2pPr marL="384038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2pPr>
            <a:lvl3pPr marL="566914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3pPr>
            <a:lvl4pPr marL="749789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4pPr>
            <a:lvl5pPr marL="932665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00" b="1" cap="none" baseline="0">
                <a:solidFill>
                  <a:srgbClr val="005450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>
            <a:lvl2pPr marL="384038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2pPr>
            <a:lvl3pPr marL="566914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3pPr>
            <a:lvl4pPr marL="749789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4pPr>
            <a:lvl5pPr marL="932665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FF16-F26F-448E-A4BF-9099B9EA7904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викладача, посада, кафедра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68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D285-C468-4A46-ADA7-9EE27CD13B03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викладача, посада, кафедра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26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6FD45-F2D7-4D41-97FB-95A56D90EF20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ru-RU"/>
              <a:t>ПІБ викладача, посада, кафедра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8"/>
          <p:cNvSpPr/>
          <p:nvPr userDrawn="1"/>
        </p:nvSpPr>
        <p:spPr>
          <a:xfrm>
            <a:off x="1" y="6439091"/>
            <a:ext cx="9144001" cy="1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97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7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70784" y="0"/>
            <a:ext cx="18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387757"/>
            <a:ext cx="2400300" cy="1492601"/>
          </a:xfrm>
        </p:spPr>
        <p:txBody>
          <a:bodyPr anchor="b">
            <a:normAutofit/>
          </a:bodyPr>
          <a:lstStyle>
            <a:lvl1pPr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7467" y="731520"/>
            <a:ext cx="5032163" cy="5257800"/>
          </a:xfrm>
        </p:spPr>
        <p:txBody>
          <a:bodyPr/>
          <a:lstStyle>
            <a:lvl2pPr marL="384038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2pPr>
            <a:lvl3pPr marL="566914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3pPr>
            <a:lvl4pPr marL="749789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4pPr>
            <a:lvl5pPr marL="932665" indent="-182875">
              <a:buClr>
                <a:srgbClr val="005450"/>
              </a:buClr>
              <a:buSzPct val="15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06324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2" y="6458388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150098B-C5C0-40F4-B7F7-0C6173461BE8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ПІБ викладача, посада, кафедра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97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831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Дякую за увагу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58035" y="2082799"/>
            <a:ext cx="6030311" cy="85480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algn="ctr"/>
            <a:r>
              <a:rPr lang="uk-UA" sz="4800" dirty="0"/>
              <a:t>Дякую за увагу!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8985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6439091"/>
            <a:ext cx="9144001" cy="1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6084" y="286605"/>
            <a:ext cx="7200675" cy="110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 dirty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524000"/>
            <a:ext cx="7543800" cy="43450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uk-UA" dirty="0"/>
              <a:t>Зразок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  <a:p>
            <a:pPr lvl="3"/>
            <a:r>
              <a:rPr lang="uk-UA" dirty="0"/>
              <a:t>Четвертий рівень</a:t>
            </a:r>
          </a:p>
          <a:p>
            <a:pPr lvl="4"/>
            <a:r>
              <a:rPr lang="uk-UA" dirty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34CA47E-24A7-400F-A025-25AAACDB9542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ru-RU" dirty="0"/>
              <a:t>ПІБ </a:t>
            </a:r>
            <a:r>
              <a:rPr lang="ru-RU" dirty="0" err="1"/>
              <a:t>викладача</a:t>
            </a:r>
            <a:r>
              <a:rPr lang="ru-RU" dirty="0"/>
              <a:t>, посада, кафедра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2" descr="D:\Google Диск\work\gerb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97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76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6" r:id="rId9"/>
  </p:sldLayoutIdLst>
  <p:hf sldNum="0" hdr="0"/>
  <p:txStyles>
    <p:titleStyle>
      <a:lvl1pPr algn="ctr" defTabSz="914377" rtl="0" eaLnBrk="1" latinLnBrk="0" hangingPunct="1">
        <a:lnSpc>
          <a:spcPct val="85000"/>
        </a:lnSpc>
        <a:spcBef>
          <a:spcPct val="0"/>
        </a:spcBef>
        <a:buNone/>
        <a:defRPr sz="4800" kern="1200" spc="-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38" indent="-91438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3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5450"/>
        </a:buClr>
        <a:buSzPct val="15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566914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5450"/>
        </a:buClr>
        <a:buSzPct val="15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497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5450"/>
        </a:buClr>
        <a:buSzPct val="15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3266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5450"/>
        </a:buClr>
        <a:buSzPct val="15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https://elibrary.kubg.edu.ua/id/eprint/45744/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7501" y="2809461"/>
            <a:ext cx="7929000" cy="1961322"/>
          </a:xfrm>
        </p:spPr>
        <p:txBody>
          <a:bodyPr>
            <a:normAutofit fontScale="90000"/>
          </a:bodyPr>
          <a:lstStyle/>
          <a:p>
            <a:r>
              <a:rPr lang="uk-UA" sz="1800" dirty="0"/>
              <a:t>Проміжний звіт з наукової теми </a:t>
            </a:r>
            <a:r>
              <a:rPr lang="uk-UA" sz="1800" b="1" dirty="0"/>
              <a:t>кафедри психології особистості та соціальних практик</a:t>
            </a:r>
            <a:br>
              <a:rPr lang="uk-UA" sz="1800" b="1" dirty="0"/>
            </a:br>
            <a:r>
              <a:rPr lang="uk-UA" sz="2800" b="1" dirty="0"/>
              <a:t>«Психологія конструктивної поведінки особистості у трансформаціях суспільних відносин»</a:t>
            </a:r>
            <a:br>
              <a:rPr lang="ru-RU" sz="2800" dirty="0"/>
            </a:br>
            <a:br>
              <a:rPr lang="uk-UA" sz="1800" b="1" dirty="0"/>
            </a:br>
            <a:r>
              <a:rPr lang="uk-UA" sz="1800" b="1" dirty="0"/>
              <a:t>( листопад, 2023 р.)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021747" y="4896678"/>
            <a:ext cx="6946084" cy="1371601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Керівник наукової теми</a:t>
            </a:r>
            <a:r>
              <a:rPr lang="ru-RU" sz="1800" dirty="0"/>
              <a:t>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>Оксана Сергєєнкова,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>доктор психологічних наук, професор</a:t>
            </a:r>
          </a:p>
        </p:txBody>
      </p:sp>
    </p:spTree>
    <p:extLst>
      <p:ext uri="{BB962C8B-B14F-4D97-AF65-F5344CB8AC3E}">
        <p14:creationId xmlns:p14="http://schemas.microsoft.com/office/powerpoint/2010/main" val="1614583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A01CD41-6D9F-4B87-8A1C-3A0578C56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/>
              <a:t>Конструктивна поведінка особистості в конфлікті в умовах суспільних змін </a:t>
            </a:r>
            <a:br>
              <a:rPr lang="en-US" sz="2400" b="1" dirty="0"/>
            </a:br>
            <a:r>
              <a:rPr lang="ru-RU" sz="2400" dirty="0"/>
              <a:t>(Власенко І.А.)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501E4585-9031-4AA7-8511-51CC06CF9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1524000"/>
            <a:ext cx="6448702" cy="4675464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1. Проведено емпіричне дослідження психологічних особливостей переживання внутрішньо особистісних конфліктів молоддю в умовах повномасштабної війни в Україні, виявлено  змістові особливості внутрішньоособистісних конфліктів, провідні чинники, що їх зумовлюють та шляхи вирішення таких конфліктів.</a:t>
            </a:r>
          </a:p>
          <a:p>
            <a:r>
              <a:rPr lang="uk-UA" dirty="0"/>
              <a:t>2. Узагальнено комплекс прийомів та технік психологічної допомоги і самодопомоги особистості, яка переживає внутрішньо особистісний конфлікт.</a:t>
            </a:r>
          </a:p>
          <a:p>
            <a:r>
              <a:rPr lang="uk-UA" dirty="0"/>
              <a:t>3. Визначено інструменти діагностики конфліктів у організації на основі аналізу зарубіжного досвіду.</a:t>
            </a:r>
            <a:endParaRPr lang="ru-RU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1AC6C5-3D7A-4DD4-84A2-FC5248AAA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3AFF-597C-4764-8ED8-6677B8F37375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118AE1-4887-489C-A0F3-7B2AC0CB9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викладача, посада, кафедра</a:t>
            </a:r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53AE76B-0C09-242B-7763-C5624D4A1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089" y="4078538"/>
            <a:ext cx="1428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067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BBE00-A54C-4D2E-B084-FD44ED21E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400" y="286604"/>
            <a:ext cx="7200000" cy="1038613"/>
          </a:xfrm>
        </p:spPr>
        <p:txBody>
          <a:bodyPr>
            <a:normAutofit/>
          </a:bodyPr>
          <a:lstStyle/>
          <a:p>
            <a:r>
              <a:rPr lang="uk-UA" sz="2400" b="1" dirty="0"/>
              <a:t>Духовно-моральний ресурс конструктивної поведінки особистості </a:t>
            </a:r>
            <a:br>
              <a:rPr lang="uk-UA" sz="2400" b="1" dirty="0"/>
            </a:br>
            <a:r>
              <a:rPr lang="uk-UA" sz="2400" b="1" dirty="0"/>
              <a:t>(</a:t>
            </a:r>
            <a:r>
              <a:rPr lang="uk-UA" sz="2400" b="1" dirty="0" err="1"/>
              <a:t>Вінник</a:t>
            </a:r>
            <a:r>
              <a:rPr lang="uk-UA" sz="2400" b="1" dirty="0"/>
              <a:t> Н.Д)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9EFE6E-CBBB-4A45-BBCE-CABE67735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1524000"/>
            <a:ext cx="6364926" cy="4345094"/>
          </a:xfrm>
        </p:spPr>
        <p:txBody>
          <a:bodyPr>
            <a:normAutofit/>
          </a:bodyPr>
          <a:lstStyle/>
          <a:p>
            <a:pPr fontAlgn="base">
              <a:lnSpc>
                <a:spcPct val="110000"/>
              </a:lnSpc>
            </a:pPr>
            <a:r>
              <a:rPr lang="uk-UA" dirty="0"/>
              <a:t>На основі виокремлених складових духовно-морального ресурсу особистості, зокрема, в кризових ситуаціях, розроблено модель «Духовні </a:t>
            </a:r>
            <a:r>
              <a:rPr lang="uk-UA" dirty="0" err="1"/>
              <a:t>копінг</a:t>
            </a:r>
            <a:r>
              <a:rPr lang="uk-UA" dirty="0"/>
              <a:t>-ресурси конструктивної поведінки особистості». </a:t>
            </a:r>
          </a:p>
          <a:p>
            <a:pPr fontAlgn="base">
              <a:lnSpc>
                <a:spcPct val="110000"/>
              </a:lnSpc>
            </a:pPr>
            <a:r>
              <a:rPr lang="uk-UA" dirty="0"/>
              <a:t>Розпочато констатувальний етап експерименту, мета якого дослідження духовних </a:t>
            </a:r>
            <a:r>
              <a:rPr lang="uk-UA" dirty="0" err="1"/>
              <a:t>копінг</a:t>
            </a:r>
            <a:r>
              <a:rPr lang="uk-UA" dirty="0"/>
              <a:t>-ресурсів, згідно розробленої моделі та програми дослідження.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5F3819-9A6D-4CE1-B9F7-82160A269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C320-AF96-43CE-A590-A329DB8C3666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94E233-E806-4799-AAAF-BDE1A8C81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викладача, посада, кафедра</a:t>
            </a:r>
            <a:endParaRPr lang="en-US" dirty="0"/>
          </a:p>
        </p:txBody>
      </p:sp>
      <p:pic>
        <p:nvPicPr>
          <p:cNvPr id="11268" name="Picture 4" descr="Красивые анимации для презентаций в Powerpoint (160 картинок) 🔥 Прикольные  картинки и юмор">
            <a:extLst>
              <a:ext uri="{FF2B5EF4-FFF2-40B4-BE49-F238E27FC236}">
                <a16:creationId xmlns:a16="http://schemas.microsoft.com/office/drawing/2014/main" id="{769D472B-79F7-3CDF-518F-C489CDDE5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67912" y="4043494"/>
            <a:ext cx="2567030" cy="198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400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2C670-3156-432A-BFD5-7A3E8788E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/>
              <a:t>Особистість у сучасному соціумі: формування конструктивних </a:t>
            </a:r>
            <a:r>
              <a:rPr lang="uk-UA" sz="2400" b="1" dirty="0" err="1"/>
              <a:t>копінг</a:t>
            </a:r>
            <a:r>
              <a:rPr lang="uk-UA" sz="2400" b="1" dirty="0"/>
              <a:t>-стратегій</a:t>
            </a:r>
            <a:br>
              <a:rPr lang="uk-UA" sz="2400" b="1" dirty="0"/>
            </a:br>
            <a:r>
              <a:rPr lang="uk-UA" sz="2400" dirty="0"/>
              <a:t> (Ткачишина О.Р.)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710328-6FB0-433A-A219-EB6BC459E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6" y="1524000"/>
            <a:ext cx="6640798" cy="4935788"/>
          </a:xfrm>
        </p:spPr>
        <p:txBody>
          <a:bodyPr>
            <a:normAutofit fontScale="85000" lnSpcReduction="10000"/>
          </a:bodyPr>
          <a:lstStyle/>
          <a:p>
            <a:pPr fontAlgn="base"/>
            <a:r>
              <a:rPr lang="uk-UA" dirty="0"/>
              <a:t>Проаналізовано вплив стану психічного та психологічного здоров’я на поведінку особистості та вибір нею конструктивних </a:t>
            </a:r>
            <a:r>
              <a:rPr lang="uk-UA" dirty="0" err="1"/>
              <a:t>копінг</a:t>
            </a:r>
            <a:r>
              <a:rPr lang="uk-UA" dirty="0"/>
              <a:t>-стратегій.</a:t>
            </a:r>
          </a:p>
          <a:p>
            <a:pPr fontAlgn="base"/>
            <a:r>
              <a:rPr lang="uk-UA" dirty="0"/>
              <a:t>Розглянуто основні критерії психічного та психологічного здоров’я, що впливають на поведінку особистості.</a:t>
            </a:r>
          </a:p>
          <a:p>
            <a:pPr fontAlgn="base"/>
            <a:r>
              <a:rPr lang="uk-UA" dirty="0"/>
              <a:t>Визначено основні характеристики конструктивної (адаптивної) та деструктивної (</a:t>
            </a:r>
            <a:r>
              <a:rPr lang="uk-UA" dirty="0" err="1"/>
              <a:t>дезадаптивної</a:t>
            </a:r>
            <a:r>
              <a:rPr lang="uk-UA" dirty="0"/>
              <a:t>) поведінки у контексті проблеми психічного та психологічного здоров’я.</a:t>
            </a:r>
          </a:p>
          <a:p>
            <a:pPr fontAlgn="base"/>
            <a:r>
              <a:rPr lang="uk-UA" dirty="0"/>
              <a:t>Визначено основні причини </a:t>
            </a:r>
            <a:r>
              <a:rPr lang="uk-UA" dirty="0" err="1"/>
              <a:t>дистресу</a:t>
            </a:r>
            <a:r>
              <a:rPr lang="uk-UA" dirty="0"/>
              <a:t> під час війни та їх вплив на поведінку особистості.</a:t>
            </a:r>
          </a:p>
          <a:p>
            <a:pPr fontAlgn="base"/>
            <a:r>
              <a:rPr lang="uk-UA" dirty="0"/>
              <a:t>Окреслені основні напрямки допомоги населенню в умовах війни, що впливають на ментальне здоров’я.</a:t>
            </a:r>
          </a:p>
          <a:p>
            <a:pPr fontAlgn="base"/>
            <a:r>
              <a:rPr lang="uk-UA" dirty="0"/>
              <a:t>Визначені шляхи самодопомоги, що впливають на ментальне здоров’я особистості.</a:t>
            </a:r>
          </a:p>
          <a:p>
            <a:pPr fontAlgn="base">
              <a:lnSpc>
                <a:spcPct val="110000"/>
              </a:lnSpc>
            </a:pPr>
            <a:endParaRPr lang="uk-UA" i="1" dirty="0"/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535950-EC96-46FC-A7CA-A812AB31B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C320-AF96-43CE-A590-A329DB8C3666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EB14EF-2B5A-408D-A4C9-9F9E25D17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викладача, посада, кафедра</a:t>
            </a:r>
            <a:endParaRPr lang="en-US" dirty="0"/>
          </a:p>
        </p:txBody>
      </p:sp>
      <p:pic>
        <p:nvPicPr>
          <p:cNvPr id="12290" name="Picture 2" descr="Гифки для презентации человечки скачать бесплатно">
            <a:extLst>
              <a:ext uri="{FF2B5EF4-FFF2-40B4-BE49-F238E27FC236}">
                <a16:creationId xmlns:a16="http://schemas.microsoft.com/office/drawing/2014/main" id="{37326798-0214-6BF8-9EAE-7398464A5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304" y="4278384"/>
            <a:ext cx="2197915" cy="218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01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C54368-E5F7-4714-B07A-8C7D1E77C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399" y="286604"/>
            <a:ext cx="7543799" cy="9193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2400" b="1" dirty="0"/>
              <a:t>Особистісні чинники конструктивної поведінки  (Васильєв О.О.)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FE8333-7E54-4957-9193-E444E015E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524000"/>
            <a:ext cx="5661730" cy="4598504"/>
          </a:xfrm>
        </p:spPr>
        <p:txBody>
          <a:bodyPr>
            <a:normAutofit/>
          </a:bodyPr>
          <a:lstStyle/>
          <a:p>
            <a:pPr fontAlgn="base">
              <a:lnSpc>
                <a:spcPct val="100000"/>
              </a:lnSpc>
            </a:pPr>
            <a:r>
              <a:rPr lang="uk-UA" dirty="0"/>
              <a:t>Розроблено структурно-функціональну модель особистісних чинників конструктивної та деструктивної поведінки особистості.</a:t>
            </a:r>
          </a:p>
          <a:p>
            <a:pPr>
              <a:lnSpc>
                <a:spcPct val="100000"/>
              </a:lnSpc>
            </a:pPr>
            <a:r>
              <a:rPr lang="uk-UA" dirty="0"/>
              <a:t>Визначено фактори, що сприяють нейтралізації деструктивних впливів середовища та формуванню основ конструктивної поведінки </a:t>
            </a:r>
            <a:r>
              <a:rPr lang="ru-RU" dirty="0"/>
              <a:t>на </a:t>
            </a:r>
            <a:r>
              <a:rPr lang="uk-UA" dirty="0"/>
              <a:t>різних етапах становлення</a:t>
            </a:r>
            <a:r>
              <a:rPr lang="ru-RU" dirty="0"/>
              <a:t> </a:t>
            </a:r>
            <a:r>
              <a:rPr lang="uk-UA" dirty="0"/>
              <a:t>особистості.</a:t>
            </a:r>
          </a:p>
          <a:p>
            <a:pPr>
              <a:lnSpc>
                <a:spcPct val="100000"/>
              </a:lnSpc>
            </a:pPr>
            <a:endParaRPr lang="uk-UA" i="1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8E9726-A66F-483B-AA46-6F381BBC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C320-AF96-43CE-A590-A329DB8C3666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A18E36-2791-49D2-9296-71050012C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викладача, посада, кафедра</a:t>
            </a:r>
            <a:endParaRPr lang="en-US" dirty="0"/>
          </a:p>
        </p:txBody>
      </p:sp>
      <p:pic>
        <p:nvPicPr>
          <p:cNvPr id="13314" name="Picture 2" descr="Открытки картинки гиф смайлики: Анимации к презентациям. Голова работает.  Анимации для презентаций. Анимированные скачать">
            <a:extLst>
              <a:ext uri="{FF2B5EF4-FFF2-40B4-BE49-F238E27FC236}">
                <a16:creationId xmlns:a16="http://schemas.microsoft.com/office/drawing/2014/main" id="{63F8556C-B213-1A2F-A766-38B3DB887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179" y="3984770"/>
            <a:ext cx="2398095" cy="247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131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C320-AF96-43CE-A590-A329DB8C3666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ПІБ </a:t>
            </a:r>
            <a:r>
              <a:rPr lang="ru-RU" dirty="0" err="1"/>
              <a:t>викладача</a:t>
            </a:r>
            <a:r>
              <a:rPr lang="ru-RU"/>
              <a:t>, посада, кафедра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956346" y="125836"/>
            <a:ext cx="7248087" cy="6333952"/>
          </a:xfrm>
        </p:spPr>
        <p:txBody>
          <a:bodyPr>
            <a:normAutofit/>
          </a:bodyPr>
          <a:lstStyle/>
          <a:p>
            <a:pPr algn="r"/>
            <a:r>
              <a:rPr lang="uk-UA" sz="2000" b="1" dirty="0"/>
              <a:t>Наукова тема:</a:t>
            </a:r>
            <a:r>
              <a:rPr lang="uk-UA" sz="2000" dirty="0"/>
              <a:t> </a:t>
            </a:r>
            <a:r>
              <a:rPr lang="uk-UA" sz="2000" b="1" dirty="0"/>
              <a:t>«Психологія конструктивної поведінки особистості у трансформаціях суспільних відносин»</a:t>
            </a:r>
          </a:p>
          <a:p>
            <a:r>
              <a:rPr lang="ru-RU" sz="1800" b="1" dirty="0"/>
              <a:t>     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Проєктна участь (1):</a:t>
            </a:r>
          </a:p>
          <a:p>
            <a:pPr indent="450215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Кутішенко В.П.</a:t>
            </a:r>
            <a:r>
              <a:rPr lang="ru-RU" sz="1800" dirty="0"/>
              <a:t>– «</a:t>
            </a:r>
            <a:r>
              <a:rPr lang="uk-UA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Психологічні ресурси життєстійкості в </a:t>
            </a:r>
            <a:r>
              <a:rPr lang="uk-UA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умовах війни» (</a:t>
            </a:r>
            <a:r>
              <a:rPr lang="uk-UA" sz="18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Hackathon</a:t>
            </a:r>
            <a:r>
              <a:rPr lang="uk-UA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uk-UA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Leadership</a:t>
            </a:r>
            <a:r>
              <a:rPr lang="uk-UA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uk-UA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uk-UA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Innovations</a:t>
            </a:r>
            <a:r>
              <a:rPr lang="uk-UA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18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грантодавач</a:t>
            </a:r>
            <a:r>
              <a:rPr lang="uk-UA" sz="1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мережа ANTS за фінансової підтримки NED);  серпень-вересень 2023 (сертифікат учасниці у складі команди «Дослідниці»)</a:t>
            </a:r>
          </a:p>
          <a:p>
            <a:pPr indent="450215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uk-UA" sz="18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Монографія (1):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Каліщук С.М.</a:t>
            </a:r>
            <a:r>
              <a:rPr lang="uk-UA" sz="1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sz="1800" dirty="0">
                <a:effectLst/>
                <a:ea typeface="Times New Roman" panose="02020603050405020304" pitchFamily="18" charset="0"/>
              </a:rPr>
              <a:t>Ресурсна матриця психолога-консультанта у подіях війни: монографія. </a:t>
            </a:r>
            <a:r>
              <a:rPr lang="uk-UA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Київ: Майстер-друк. 103. (IBSN </a:t>
            </a:r>
            <a:r>
              <a:rPr lang="uk-UA" sz="1800" dirty="0">
                <a:solidFill>
                  <a:srgbClr val="222222"/>
                </a:solidFill>
                <a:ea typeface="Times New Roman" panose="02020603050405020304" pitchFamily="18" charset="0"/>
              </a:rPr>
              <a:t>978-617-7652-82-2). (2023) 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1800" dirty="0">
              <a:solidFill>
                <a:srgbClr val="222222"/>
              </a:solidFill>
              <a:effectLst/>
              <a:ea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rgbClr val="222222"/>
                </a:solidFill>
                <a:ea typeface="Times New Roman" panose="02020603050405020304" pitchFamily="18" charset="0"/>
              </a:rPr>
              <a:t>Навчальні посібники (2):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800" dirty="0">
                <a:effectLst/>
                <a:ea typeface="Times New Roman" panose="02020603050405020304" pitchFamily="18" charset="0"/>
              </a:rPr>
              <a:t>       </a:t>
            </a:r>
            <a:r>
              <a:rPr lang="uk-UA" sz="1800" b="1" dirty="0">
                <a:effectLst/>
                <a:ea typeface="Times New Roman" panose="02020603050405020304" pitchFamily="18" charset="0"/>
              </a:rPr>
              <a:t>Каліщук С.М.</a:t>
            </a:r>
            <a:r>
              <a:rPr lang="uk-UA" sz="1800" dirty="0">
                <a:effectLst/>
                <a:ea typeface="Times New Roman" panose="02020603050405020304" pitchFamily="18" charset="0"/>
              </a:rPr>
              <a:t> - </a:t>
            </a:r>
            <a:r>
              <a:rPr lang="uk-UA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Психотехніки кризового консультування:</a:t>
            </a:r>
            <a:endParaRPr lang="ru-U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моделі, алгоритми, вправи, приклади (2023), (у друці)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uk-UA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Столярчук О.А.</a:t>
            </a:r>
            <a:r>
              <a:rPr lang="uk-UA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Життєві кризи особистості: 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психологічний путівник, (2023), (у друці)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U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UA" sz="1800" dirty="0">
              <a:effectLst/>
              <a:ea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18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uk-UA" sz="1800" b="1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endParaRPr lang="uk-UA" sz="18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endParaRPr lang="uk-UA" sz="18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endParaRPr lang="ru-UA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/>
          </a:p>
          <a:p>
            <a:endParaRPr lang="ru-RU" sz="1800" dirty="0"/>
          </a:p>
          <a:p>
            <a:endParaRPr lang="ru-RU" dirty="0"/>
          </a:p>
        </p:txBody>
      </p:sp>
      <p:pic>
        <p:nvPicPr>
          <p:cNvPr id="7" name="Рисунок 6" descr="Изображение выглядит как транспорт, шестерня, колесо">
            <a:extLst>
              <a:ext uri="{FF2B5EF4-FFF2-40B4-BE49-F238E27FC236}">
                <a16:creationId xmlns:a16="http://schemas.microsoft.com/office/drawing/2014/main" id="{DC6F2378-6F23-F639-E001-A5F3C739D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257" y="4412609"/>
            <a:ext cx="1719742" cy="192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16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C320-AF96-43CE-A590-A329DB8C3666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52819" y="318782"/>
            <a:ext cx="6522440" cy="6141006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uk-UA" sz="8000" b="1" dirty="0"/>
              <a:t>Наукова тема:</a:t>
            </a:r>
            <a:r>
              <a:rPr lang="uk-UA" sz="8000" dirty="0"/>
              <a:t> </a:t>
            </a:r>
            <a:r>
              <a:rPr lang="uk-UA" sz="8000" b="1" dirty="0"/>
              <a:t>«Психологія конструктивної поведінки особистості у трансформаціях суспільних відносин</a:t>
            </a:r>
            <a:r>
              <a:rPr lang="uk-UA" sz="3200" b="1" dirty="0"/>
              <a:t>»</a:t>
            </a:r>
          </a:p>
          <a:p>
            <a:r>
              <a:rPr lang="ru-RU" sz="5600" b="1" dirty="0"/>
              <a:t>Статті у виданнях, що входять до наукометричних баз даних </a:t>
            </a:r>
            <a:r>
              <a:rPr lang="en-US" sz="5600" b="1" dirty="0"/>
              <a:t>Scopus, WOS</a:t>
            </a:r>
            <a:r>
              <a:rPr lang="uk-UA" sz="5600" b="1" dirty="0"/>
              <a:t> - </a:t>
            </a:r>
            <a:r>
              <a:rPr lang="en-US" sz="5600" b="1" dirty="0"/>
              <a:t> 5</a:t>
            </a:r>
            <a:r>
              <a:rPr lang="uk-UA" sz="5600" b="1" dirty="0"/>
              <a:t> (1 – очікується індексація)</a:t>
            </a:r>
          </a:p>
          <a:p>
            <a:r>
              <a:rPr lang="en-US" sz="4900" dirty="0"/>
              <a:t>1.	</a:t>
            </a:r>
            <a:r>
              <a:rPr lang="en-US" sz="4900" dirty="0" err="1"/>
              <a:t>Kryvonis</a:t>
            </a:r>
            <a:r>
              <a:rPr lang="en-US" sz="4900" dirty="0"/>
              <a:t>, T., </a:t>
            </a:r>
            <a:r>
              <a:rPr lang="en-US" sz="4900" dirty="0" err="1"/>
              <a:t>Artemova</a:t>
            </a:r>
            <a:r>
              <a:rPr lang="en-US" sz="4900" dirty="0"/>
              <a:t>, O., </a:t>
            </a:r>
            <a:r>
              <a:rPr lang="en-US" sz="4900" dirty="0" err="1"/>
              <a:t>Androsovych</a:t>
            </a:r>
            <a:r>
              <a:rPr lang="en-US" sz="4900" dirty="0"/>
              <a:t>, K., </a:t>
            </a:r>
            <a:r>
              <a:rPr lang="en-US" sz="4900" dirty="0" err="1"/>
              <a:t>Zaushnikova</a:t>
            </a:r>
            <a:r>
              <a:rPr lang="en-US" sz="4900" dirty="0"/>
              <a:t>, M., </a:t>
            </a:r>
            <a:r>
              <a:rPr lang="en-US" sz="4900" dirty="0" err="1"/>
              <a:t>Agapova</a:t>
            </a:r>
            <a:r>
              <a:rPr lang="en-US" sz="4900" dirty="0"/>
              <a:t>, I., &amp; </a:t>
            </a:r>
            <a:r>
              <a:rPr lang="en-US" sz="4900" b="1" dirty="0" err="1"/>
              <a:t>Kutishenko</a:t>
            </a:r>
            <a:r>
              <a:rPr lang="en-US" sz="4900" b="1" dirty="0"/>
              <a:t>, V. </a:t>
            </a:r>
            <a:r>
              <a:rPr lang="en-US" sz="4900" dirty="0"/>
              <a:t>(2023). Methodological Tools for Carrying Out Psychological Training. BRAIN. Broad Research in Artificial Intelligence and Neuroscience, 14(1), 59-74. </a:t>
            </a:r>
          </a:p>
          <a:p>
            <a:r>
              <a:rPr lang="en-US" sz="4900" dirty="0"/>
              <a:t>2.	</a:t>
            </a:r>
            <a:r>
              <a:rPr lang="en-US" sz="4900" dirty="0" err="1"/>
              <a:t>KhrypkoS</a:t>
            </a:r>
            <a:r>
              <a:rPr lang="en-US" sz="4900" dirty="0"/>
              <a:t>.,  Yang Qi,  </a:t>
            </a:r>
            <a:r>
              <a:rPr lang="en-US" sz="4900" b="1" dirty="0" err="1"/>
              <a:t>Stoliarchuk</a:t>
            </a:r>
            <a:r>
              <a:rPr lang="en-US" sz="4900" b="1" dirty="0"/>
              <a:t> O</a:t>
            </a:r>
            <a:r>
              <a:rPr lang="en-US" sz="4900" dirty="0"/>
              <a:t>.,  Prorok N.,  </a:t>
            </a:r>
            <a:r>
              <a:rPr lang="en-US" sz="4900" dirty="0" err="1"/>
              <a:t>Spudka</a:t>
            </a:r>
            <a:r>
              <a:rPr lang="en-US" sz="4900" dirty="0"/>
              <a:t> I.,  </a:t>
            </a:r>
            <a:r>
              <a:rPr lang="en-US" sz="4900" b="1" dirty="0" err="1"/>
              <a:t>Kalishchuk</a:t>
            </a:r>
            <a:r>
              <a:rPr lang="en-US" sz="4900" b="1" dirty="0"/>
              <a:t> S</a:t>
            </a:r>
            <a:r>
              <a:rPr lang="en-US" sz="4900" dirty="0"/>
              <a:t>., </a:t>
            </a:r>
            <a:r>
              <a:rPr lang="en-US" sz="4900" dirty="0" err="1"/>
              <a:t>Lobanchuk</a:t>
            </a:r>
            <a:r>
              <a:rPr lang="en-US" sz="4900" dirty="0"/>
              <a:t> O.,  </a:t>
            </a:r>
            <a:r>
              <a:rPr lang="en-US" sz="4900" dirty="0" err="1"/>
              <a:t>Mishchenko-Driuchylo</a:t>
            </a:r>
            <a:r>
              <a:rPr lang="en-US" sz="4900" dirty="0"/>
              <a:t> V. (2023). Vocation: Theory and Practice. WISDOM 2(26), 49-59. DOI:10.24234/wisdom.v26i2. </a:t>
            </a:r>
          </a:p>
          <a:p>
            <a:r>
              <a:rPr lang="en-US" sz="4900" dirty="0"/>
              <a:t>3.	 </a:t>
            </a:r>
            <a:r>
              <a:rPr lang="en-US" sz="4900" b="1" dirty="0" err="1"/>
              <a:t>Olesia</a:t>
            </a:r>
            <a:r>
              <a:rPr lang="en-US" sz="4900" b="1" dirty="0"/>
              <a:t> </a:t>
            </a:r>
            <a:r>
              <a:rPr lang="en-US" sz="4900" b="1" dirty="0" err="1"/>
              <a:t>Stoliarchuk</a:t>
            </a:r>
            <a:r>
              <a:rPr lang="en-US" sz="4900" dirty="0"/>
              <a:t>, </a:t>
            </a:r>
            <a:r>
              <a:rPr lang="en-US" sz="4900" dirty="0" err="1"/>
              <a:t>Keyan</a:t>
            </a:r>
            <a:r>
              <a:rPr lang="en-US" sz="4900" dirty="0"/>
              <a:t> Liang, </a:t>
            </a:r>
            <a:r>
              <a:rPr lang="en-US" sz="4900" dirty="0" err="1"/>
              <a:t>Svitlana</a:t>
            </a:r>
            <a:r>
              <a:rPr lang="en-US" sz="4900" dirty="0"/>
              <a:t> </a:t>
            </a:r>
            <a:r>
              <a:rPr lang="en-US" sz="4900" dirty="0" err="1"/>
              <a:t>Khrypko</a:t>
            </a:r>
            <a:r>
              <a:rPr lang="en-US" sz="4900" dirty="0"/>
              <a:t>, Olena </a:t>
            </a:r>
            <a:r>
              <a:rPr lang="en-US" sz="4900" dirty="0" err="1"/>
              <a:t>Ishchuk</a:t>
            </a:r>
            <a:r>
              <a:rPr lang="en-US" sz="4900" dirty="0"/>
              <a:t>, </a:t>
            </a:r>
            <a:r>
              <a:rPr lang="en-US" sz="4900" b="1" dirty="0"/>
              <a:t>Oksana </a:t>
            </a:r>
            <a:r>
              <a:rPr lang="en-US" sz="4900" b="1" dirty="0" err="1"/>
              <a:t>Serhieienkova</a:t>
            </a:r>
            <a:r>
              <a:rPr lang="en-US" sz="4900" dirty="0"/>
              <a:t>, </a:t>
            </a:r>
            <a:r>
              <a:rPr lang="en-US" sz="4900" dirty="0" err="1"/>
              <a:t>Svitlana</a:t>
            </a:r>
            <a:r>
              <a:rPr lang="en-US" sz="4900" dirty="0"/>
              <a:t> </a:t>
            </a:r>
            <a:r>
              <a:rPr lang="en-US" sz="4900" dirty="0" err="1"/>
              <a:t>Kalishchuk</a:t>
            </a:r>
            <a:r>
              <a:rPr lang="en-US" sz="4900" dirty="0"/>
              <a:t>, </a:t>
            </a:r>
            <a:r>
              <a:rPr lang="en-US" sz="4900" dirty="0" err="1"/>
              <a:t>Tetiana</a:t>
            </a:r>
            <a:r>
              <a:rPr lang="en-US" sz="4900" dirty="0"/>
              <a:t> </a:t>
            </a:r>
            <a:r>
              <a:rPr lang="en-US" sz="4900" dirty="0" err="1"/>
              <a:t>Divchuk</a:t>
            </a:r>
            <a:r>
              <a:rPr lang="en-US" sz="4900" dirty="0"/>
              <a:t> (2023). Bridging Education and Sustainable Development: Assessing Future Psychologists’ Perspectives. European Journal of Sustainable Development (2023), 12, 3, 307-320 ISSN: 2239-5938. Doi: 10.14207/ejsd.2023.v12n3p307.</a:t>
            </a:r>
          </a:p>
          <a:p>
            <a:r>
              <a:rPr lang="en-US" sz="4900" dirty="0"/>
              <a:t>4.	</a:t>
            </a:r>
            <a:r>
              <a:rPr lang="en-US" sz="4900" dirty="0" err="1"/>
              <a:t>Khrypko</a:t>
            </a:r>
            <a:r>
              <a:rPr lang="en-US" sz="4900" dirty="0"/>
              <a:t> </a:t>
            </a:r>
            <a:r>
              <a:rPr lang="en-US" sz="4900" dirty="0" err="1"/>
              <a:t>Svitlana</a:t>
            </a:r>
            <a:r>
              <a:rPr lang="en-US" sz="4900" dirty="0"/>
              <a:t>, Yang Q</a:t>
            </a:r>
            <a:r>
              <a:rPr lang="uk-UA" sz="4900" dirty="0"/>
              <a:t>і, </a:t>
            </a:r>
            <a:r>
              <a:rPr lang="en-US" sz="4900" dirty="0" err="1"/>
              <a:t>Zabolotniuk</a:t>
            </a:r>
            <a:r>
              <a:rPr lang="en-US" sz="4900" dirty="0"/>
              <a:t> Volodymyr, </a:t>
            </a:r>
            <a:r>
              <a:rPr lang="en-US" sz="4900" dirty="0" err="1"/>
              <a:t>Zabolotniuk</a:t>
            </a:r>
            <a:r>
              <a:rPr lang="en-US" sz="4900" dirty="0"/>
              <a:t> Igor, </a:t>
            </a:r>
            <a:r>
              <a:rPr lang="en-US" sz="4900" b="1" dirty="0" err="1"/>
              <a:t>Stoliarchuk</a:t>
            </a:r>
            <a:r>
              <a:rPr lang="en-US" sz="4900" b="1" dirty="0"/>
              <a:t> </a:t>
            </a:r>
            <a:r>
              <a:rPr lang="en-US" sz="4900" b="1" dirty="0" err="1"/>
              <a:t>Olesia</a:t>
            </a:r>
            <a:r>
              <a:rPr lang="en-US" sz="4900" dirty="0"/>
              <a:t>, </a:t>
            </a:r>
            <a:r>
              <a:rPr lang="en-US" sz="4900" dirty="0" err="1"/>
              <a:t>Tadeush</a:t>
            </a:r>
            <a:r>
              <a:rPr lang="en-US" sz="4900" dirty="0"/>
              <a:t> Olena, </a:t>
            </a:r>
            <a:r>
              <a:rPr lang="en-US" sz="4900" dirty="0" err="1"/>
              <a:t>Lobanchuk</a:t>
            </a:r>
            <a:r>
              <a:rPr lang="en-US" sz="4900" dirty="0"/>
              <a:t> Olena, </a:t>
            </a:r>
            <a:r>
              <a:rPr lang="en-US" sz="4900" dirty="0" err="1"/>
              <a:t>Pasko</a:t>
            </a:r>
            <a:r>
              <a:rPr lang="en-US" sz="4900" dirty="0"/>
              <a:t> Katerina (2023). Scientist and Teacher – two Facets of Being a Lecturer of High School in a Postmodern World. WISDOM, 25 (1), 129–144. </a:t>
            </a:r>
          </a:p>
          <a:p>
            <a:r>
              <a:rPr lang="en-US" sz="4900" dirty="0"/>
              <a:t>5.	</a:t>
            </a:r>
            <a:r>
              <a:rPr lang="en-US" sz="4900" dirty="0" err="1"/>
              <a:t>Khrypko</a:t>
            </a:r>
            <a:r>
              <a:rPr lang="en-US" sz="4900" dirty="0"/>
              <a:t>, </a:t>
            </a:r>
            <a:r>
              <a:rPr lang="en-US" sz="4900" dirty="0" err="1"/>
              <a:t>Svitlana</a:t>
            </a:r>
            <a:r>
              <a:rPr lang="en-US" sz="4900" dirty="0"/>
              <a:t> and </a:t>
            </a:r>
            <a:r>
              <a:rPr lang="en-US" sz="4900" b="1" dirty="0" err="1"/>
              <a:t>Serhieienkova</a:t>
            </a:r>
            <a:r>
              <a:rPr lang="en-US" sz="4900" b="1" dirty="0"/>
              <a:t>, Oksana </a:t>
            </a:r>
            <a:r>
              <a:rPr lang="en-US" sz="4900" dirty="0"/>
              <a:t>and </a:t>
            </a:r>
            <a:r>
              <a:rPr lang="en-US" sz="4900" dirty="0" err="1"/>
              <a:t>Ishchuk</a:t>
            </a:r>
            <a:r>
              <a:rPr lang="en-US" sz="4900" dirty="0"/>
              <a:t>, M. and Chop, V. and </a:t>
            </a:r>
            <a:r>
              <a:rPr lang="en-US" sz="4900" dirty="0" err="1"/>
              <a:t>Spudka</a:t>
            </a:r>
            <a:r>
              <a:rPr lang="en-US" sz="4900" dirty="0"/>
              <a:t>, I. and </a:t>
            </a:r>
            <a:r>
              <a:rPr lang="en-US" sz="4900" dirty="0" err="1"/>
              <a:t>Divchuk</a:t>
            </a:r>
            <a:r>
              <a:rPr lang="en-US" sz="4900" dirty="0"/>
              <a:t>, T. (2023) Precariat As an Anomic Vector </a:t>
            </a:r>
            <a:r>
              <a:rPr lang="en-US" sz="4900" dirty="0" err="1"/>
              <a:t>ofthe</a:t>
            </a:r>
            <a:r>
              <a:rPr lang="en-US" sz="4900" dirty="0"/>
              <a:t> Shadow Economy: Challenges and Threats to the Sustainable Development of Society European Journal of Sustainable Development (12 (4)). p. 561. ISSN 2239-5938</a:t>
            </a:r>
          </a:p>
          <a:p>
            <a:endParaRPr lang="uk-UA" sz="2600" b="1" dirty="0"/>
          </a:p>
          <a:p>
            <a:r>
              <a:rPr lang="uk-UA" sz="5600" b="1" dirty="0"/>
              <a:t>Інші видання (зарубіжні) – 1</a:t>
            </a:r>
          </a:p>
          <a:p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Коханова О.П. </a:t>
            </a:r>
            <a:r>
              <a:rPr lang="uk-UA" sz="5600" i="1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Самореалізація особистості в умовах трансформацій суспільних відносин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(2023). III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Practical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Conference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Theoretical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practical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aspects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Proceedings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III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Practical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Conference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Theoretical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Practical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Aspects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Prague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Czech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6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Republic</a:t>
            </a:r>
            <a:r>
              <a:rPr lang="uk-UA" sz="56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 2023. 108-110.</a:t>
            </a:r>
            <a:endParaRPr lang="ru-UA" sz="5600" u="none" strike="noStrike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sz="2600" b="1" dirty="0"/>
          </a:p>
          <a:p>
            <a:endParaRPr lang="uk-UA" sz="2600" b="1" dirty="0"/>
          </a:p>
          <a:p>
            <a:endParaRPr lang="uk-UA" sz="2600" b="1" dirty="0"/>
          </a:p>
          <a:p>
            <a:endParaRPr lang="uk-UA" sz="1800" b="1" dirty="0"/>
          </a:p>
          <a:p>
            <a:endParaRPr lang="uk-UA" sz="1800" b="1" dirty="0"/>
          </a:p>
          <a:p>
            <a:endParaRPr lang="uk-UA" sz="1800" b="1" dirty="0"/>
          </a:p>
          <a:p>
            <a:r>
              <a:rPr lang="uk-UA" sz="1800" dirty="0"/>
              <a:t>(список додається)</a:t>
            </a:r>
          </a:p>
          <a:p>
            <a:endParaRPr lang="ru-RU" sz="1800" b="1" dirty="0"/>
          </a:p>
        </p:txBody>
      </p:sp>
      <p:pic>
        <p:nvPicPr>
          <p:cNvPr id="5122" name="Picture 2" descr="Pin di Gergert su гиф | Gif, Gif animate, Immagini">
            <a:extLst>
              <a:ext uri="{FF2B5EF4-FFF2-40B4-BE49-F238E27FC236}">
                <a16:creationId xmlns:a16="http://schemas.microsoft.com/office/drawing/2014/main" id="{01A53FB8-0B2F-1BEC-E5E0-D4E870C35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344" y="4200660"/>
            <a:ext cx="1854203" cy="244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322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C320-AF96-43CE-A590-A329DB8C3666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ПІБ </a:t>
            </a:r>
            <a:r>
              <a:rPr lang="ru-RU" dirty="0" err="1"/>
              <a:t>викладача</a:t>
            </a:r>
            <a:r>
              <a:rPr lang="ru-RU"/>
              <a:t>, посада, кафедра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22962" y="134224"/>
            <a:ext cx="6030844" cy="6325563"/>
          </a:xfrm>
        </p:spPr>
        <p:txBody>
          <a:bodyPr>
            <a:normAutofit fontScale="32500" lnSpcReduction="20000"/>
          </a:bodyPr>
          <a:lstStyle/>
          <a:p>
            <a:pPr algn="r"/>
            <a:r>
              <a:rPr lang="uk-UA" sz="6200" b="1" dirty="0"/>
              <a:t>Наукова тема:</a:t>
            </a:r>
            <a:r>
              <a:rPr lang="uk-UA" sz="6200" dirty="0"/>
              <a:t> </a:t>
            </a:r>
            <a:r>
              <a:rPr lang="uk-UA" sz="6200" b="1" dirty="0"/>
              <a:t>«Психологія конструктивної поведінки особистості у трансформаціях суспільних відносин»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36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4500" b="1" dirty="0"/>
              <a:t>Фахові статті, що затверджено МОН – 9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3000" b="1" dirty="0"/>
          </a:p>
          <a:p>
            <a:pPr marL="0" lvl="0" indent="0" algn="just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Каліщук С.М. (2023). Прикладні моделі психологічного супроводу особистості у кризі. </a:t>
            </a:r>
            <a:r>
              <a:rPr lang="uk-UA" sz="3000" u="none" strike="noStrike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Habitus</a:t>
            </a: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Габітус. Одеса: Причорноморський науково-дослідний інститут економіки та інновацій. 43.144-151.</a:t>
            </a:r>
            <a:endParaRPr lang="ru-UA" sz="3000" u="none" strike="noStrike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Каліщук С.М. (2023). Механізми змін і внутрішня логіка відновлення реалістичності у кризовому втручанні. Науковий вісник Херсонського державного університету. Серія “Психологічні науки”. 3. (прийнято до друку).</a:t>
            </a:r>
            <a:endParaRPr lang="ru-UA" sz="3000" u="none" strike="noStrike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Ткачишина, Оксана Романівна, Столярчук, Олеся Анатоліївна (2023) Конструктивна поведінка особистості в контексті проблеми психічного та психологічного здоров’я. Вчені записки Таврійського національного університету ім. В.І. Вернадського. Серія: Психологія. 34(73). 78–83. </a:t>
            </a:r>
            <a:endParaRPr lang="ru-UA" sz="3000" u="none" strike="noStrike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Вінник Н.</a:t>
            </a:r>
            <a:r>
              <a:rPr lang="uk-UA" sz="3000" u="none" strike="noStrike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Кутішенко В., До питання духовності та </a:t>
            </a:r>
            <a:r>
              <a:rPr lang="uk-UA" sz="3000" u="none" strike="noStrike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копінг</a:t>
            </a:r>
            <a:r>
              <a:rPr lang="uk-UA" sz="3000" u="none" strike="noStrike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-поведінки  Електронний навчальний журнал «Перспективи та інновації науки» (Серія «Педагогіка», Серія «Психологія», Серія «Медицина»), 2023. – № 8(26) – С. 616-633 </a:t>
            </a:r>
            <a:endParaRPr lang="ru-UA" sz="3000" u="none" strike="noStrike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sz="3000" u="none" strike="noStrike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Кутішенко В.П., Власенко І., Вінник Н. Ціннісно-мотиваційний профіль студентів-психологів молодших курсів  Електронний навчальний журнал «Перспективи та інновації науки» (Серія «Педагогіка», Серія «Психологія», Серія «Медицина»), 2023. –  № 14(32) . –    прийнято до друку</a:t>
            </a:r>
            <a:r>
              <a:rPr lang="uk-UA" sz="3000" b="1" u="none" strike="noStrike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3000" u="none" strike="noStrike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Власенко І., Кутішенко В., Вінник Н., Переживання внутрішньоособистісних конфліктів студентською молоддю в умовах війни в Україні </a:t>
            </a:r>
            <a:r>
              <a:rPr lang="uk-UA" sz="3000" b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Габітус, 2023.</a:t>
            </a:r>
            <a:r>
              <a:rPr lang="uk-UA" sz="3000" b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№ 53</a:t>
            </a:r>
            <a:r>
              <a:rPr lang="uk-UA" sz="3000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–    </a:t>
            </a: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3000" b="1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прийнято до друку)</a:t>
            </a:r>
            <a:endParaRPr lang="ru-UA" sz="3000" u="none" strike="noStrike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sz="3000" u="none" strike="noStrike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Столярчук О. А.  (2023) Зміст і детермінанти переживання студентською молоддю кризи втрати почуття безпеки. Науковий вісник Ужгородського національного університету. Серія Психологія. (1). с. 78-82.</a:t>
            </a:r>
            <a:endParaRPr lang="ru-UA" sz="3000" u="none" strike="noStrike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Столярчук О, Коханова О., Сорокіна О. (2023) Роль </a:t>
            </a:r>
            <a:r>
              <a:rPr lang="uk-UA" sz="3000" u="none" strike="noStrike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soft</a:t>
            </a: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uk-UA" sz="3000" u="none" strike="noStrike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skills</a:t>
            </a: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 у професійному розвитку майбутніх психологів HABITUS (прийнято до друку)</a:t>
            </a:r>
            <a:endParaRPr lang="uk-UA" sz="3000" dirty="0">
              <a:ea typeface="Times New Roman" panose="02020603050405020304" pitchFamily="18" charset="0"/>
            </a:endParaRPr>
          </a:p>
          <a:p>
            <a:pPr marL="0" lvl="0" indent="0" algn="just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sz="3000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Столярчук О.А.</a:t>
            </a:r>
            <a:r>
              <a:rPr lang="ru-UA" sz="3000" u="none" strike="noStrike" dirty="0">
                <a:effectLst/>
                <a:ea typeface="Times New Roman" panose="02020603050405020304" pitchFamily="18" charset="0"/>
              </a:rPr>
              <a:t>,</a:t>
            </a:r>
            <a:r>
              <a:rPr lang="ru-RU" sz="3000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 </a:t>
            </a:r>
            <a:r>
              <a:rPr lang="uk-UA" sz="3000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Сергєєнкова О. П.</a:t>
            </a:r>
            <a:r>
              <a:rPr lang="ru-RU" sz="3000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</a:t>
            </a:r>
            <a:r>
              <a:rPr lang="uk-UA" sz="3000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(2023)</a:t>
            </a:r>
            <a:r>
              <a:rPr lang="ru-RU" sz="3000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 </a:t>
            </a:r>
            <a:r>
              <a:rPr lang="uk-UA" sz="3000" strike="noStrike" dirty="0">
                <a:effectLst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Проблема адаптації сучасних підлітків до умов шкільного навчання</a:t>
            </a:r>
            <a:r>
              <a:rPr lang="ru-RU" sz="3000" strike="noStrike" dirty="0">
                <a:effectLst/>
                <a:ea typeface="Times New Roman" panose="02020603050405020304" pitchFamily="18" charset="0"/>
              </a:rPr>
              <a:t> </a:t>
            </a:r>
            <a:r>
              <a:rPr lang="uk-UA" sz="3000" strike="noStrike" dirty="0">
                <a:effectLst/>
                <a:ea typeface="Times New Roman" panose="02020603050405020304" pitchFamily="18" charset="0"/>
              </a:rPr>
              <a:t>Га</a:t>
            </a:r>
            <a:r>
              <a:rPr lang="uk-UA" sz="3000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бітус (48). с. 92-98. </a:t>
            </a:r>
            <a:r>
              <a:rPr lang="ru-RU" sz="3000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ISSN</a:t>
            </a:r>
            <a:r>
              <a:rPr lang="uk-UA" sz="3000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2663-5208; 2663-5216</a:t>
            </a:r>
            <a:r>
              <a:rPr lang="ru-RU" sz="3000" u="none" strike="noStrike" dirty="0">
                <a:effectLst/>
                <a:ea typeface="Times New Roman" panose="02020603050405020304" pitchFamily="18" charset="0"/>
              </a:rPr>
              <a:t> </a:t>
            </a:r>
            <a:endParaRPr lang="uk-UA" sz="3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2400" b="1" dirty="0"/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6D4434-6F20-A0C1-C470-8E7479F4C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077" y="4454553"/>
            <a:ext cx="2072921" cy="187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55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C320-AF96-43CE-A590-A329DB8C3666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ПІБ </a:t>
            </a:r>
            <a:r>
              <a:rPr lang="ru-RU" dirty="0" err="1"/>
              <a:t>викладача</a:t>
            </a:r>
            <a:r>
              <a:rPr lang="ru-RU"/>
              <a:t>, посада, кафедра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11061" y="125836"/>
            <a:ext cx="7214532" cy="6333952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uk-UA" sz="8000" b="1" dirty="0"/>
              <a:t>Наукова тема:</a:t>
            </a:r>
            <a:r>
              <a:rPr lang="uk-UA" sz="8000" dirty="0"/>
              <a:t> </a:t>
            </a:r>
            <a:r>
              <a:rPr lang="uk-UA" sz="8000" b="1" dirty="0"/>
              <a:t>«Психологія конструктивної поведінки особистості у трансформаціях суспільних відносин»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br>
              <a:rPr lang="ru-RU" sz="4300" dirty="0"/>
            </a:br>
            <a:r>
              <a:rPr lang="uk-UA" sz="5600" b="1" dirty="0"/>
              <a:t>Статті у співавторстві зі студентами/аспірантами -  12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Коханова О.П., Бурячок Є.Р. </a:t>
            </a:r>
            <a:r>
              <a:rPr lang="uk-UA" sz="3000" i="1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Вплив гендерних стереотипів на самореалізацію жінок.</a:t>
            </a: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(2023). </a:t>
            </a:r>
            <a:r>
              <a:rPr lang="uk-UA" sz="30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Modern</a:t>
            </a: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30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Proceedings</a:t>
            </a: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11th </a:t>
            </a:r>
            <a:r>
              <a:rPr lang="uk-UA" sz="30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practical</a:t>
            </a: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conference</a:t>
            </a: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 SPC “Sci-conf.com.ua”. </a:t>
            </a:r>
            <a:r>
              <a:rPr lang="uk-UA" sz="30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Lviv</a:t>
            </a: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000" u="none" strike="noStrike" dirty="0" err="1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Ukraine</a:t>
            </a: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. 2023. P. 859-865 </a:t>
            </a:r>
            <a:r>
              <a:rPr lang="uk-UA" sz="3000" b="1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(конференція</a:t>
            </a: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UA" sz="3000" u="none" strike="noStrike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Підготовка і презентація студентської наукової роботи “</a:t>
            </a:r>
            <a:r>
              <a:rPr lang="uk-UA" sz="3000" i="1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Вплив гендерних стереотипів на самореалізацію жінок” </a:t>
            </a:r>
            <a:r>
              <a:rPr lang="uk-UA" sz="3000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Бурячок Є.Р., студенткою 2 курсу ОП «Практична психологія» заочної форми навчання, на Міжнародному конкурсі студентських наукових робіт «Управлінські, соціальні та поведінкові науки у реалізації засад сталого розвитку» за напрямом «Соціальні та поведінкові науки» (м. Івано-Франківськ, травень, 2023) - </a:t>
            </a:r>
            <a:r>
              <a:rPr lang="uk-UA" sz="3000" b="1" u="none" strike="noStrike" dirty="0"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II премія в Конкурсі</a:t>
            </a:r>
            <a:endParaRPr lang="ru-UA" sz="3000" u="none" strike="noStrike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uk-UA" sz="3000" u="none" strike="noStrike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Вінник Н. Д., Галушка В. В. Духовні </a:t>
            </a:r>
            <a:r>
              <a:rPr lang="uk-UA" sz="3000" u="none" strike="noStrike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копінг</a:t>
            </a:r>
            <a:r>
              <a:rPr lang="uk-UA" sz="3000" u="none" strike="noStrike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-ресурси як основа </a:t>
            </a:r>
            <a:r>
              <a:rPr lang="uk-UA" sz="3000" u="none" strike="noStrike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копінг</a:t>
            </a:r>
            <a:r>
              <a:rPr lang="uk-UA" sz="3000" u="none" strike="noStrike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-поведінки особистості Науковий, методичний, інформаційний збірник Тернопільського обласного комунального інституту післядипломної педагогічної освіти / Тернопіль: ТОКІППО, 2023. С 86-90.</a:t>
            </a:r>
            <a:endParaRPr lang="ru-UA" sz="3000" u="none" strike="noStrike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Каліщук С.М., Журавель Є.Ю. (2023). Детермінанти картини світу особистості. </a:t>
            </a:r>
            <a:r>
              <a:rPr lang="uk-UA" sz="3000" i="1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Матеріали міжнародної конференції «Євроінтеграційні процеси в Україні: історичні, культурні, політико-правові та психологічні аспекти» Таврійського національного університету імені В.І. Вернадського. 12–13 квітня 2023 р., м. Київ. – Львів – </a:t>
            </a:r>
            <a:r>
              <a:rPr lang="uk-UA" sz="3000" i="1" u="none" strike="noStrike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Торунь</a:t>
            </a:r>
            <a:r>
              <a:rPr lang="uk-UA" sz="3000" i="1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3000" i="1" u="none" strike="noStrike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Liha-Pres</a:t>
            </a:r>
            <a:r>
              <a:rPr lang="uk-UA" sz="3000" i="1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2023. 235-239. DOI https://doi.org/10.36059/978-966-397-311-1-57</a:t>
            </a: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3000" u="none" strike="noStrike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Каліщук С.М., </a:t>
            </a:r>
            <a:r>
              <a:rPr lang="uk-UA" sz="3000" u="none" strike="noStrike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Третьяк</a:t>
            </a: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Ю.А. (2023). Соціально-психологічна реабілітація військовослужбовців в умовах кризового медичного центру. </a:t>
            </a:r>
            <a:r>
              <a:rPr lang="uk-UA" sz="3000" i="1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Актуальні питання розвитку особистості: сучасність, інновації, перспективи.  Збірник наукових праць за матеріалами Міжнародної науково-практичної інтернет-конференції (Україна, Житомир, 25 квітня 2023 р.). 137-139.</a:t>
            </a:r>
            <a:endParaRPr lang="ru-UA" sz="3000" u="none" strike="noStrike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fontAlgn="base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Столярчук О. А., </a:t>
            </a:r>
            <a:r>
              <a:rPr lang="uk-UA" sz="3000" u="none" strike="noStrike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Горобчук</a:t>
            </a: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 Д. Ю. (2023). Особливості переживання кризи батьківства в ситуації передчасного народження дитини. </a:t>
            </a:r>
            <a:r>
              <a:rPr lang="uk-UA" sz="3000" i="1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HABITUS. </a:t>
            </a: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(45). 172–177.</a:t>
            </a:r>
            <a:endParaRPr lang="ru-UA" sz="3000" u="none" strike="noStrike" dirty="0">
              <a:effectLst/>
              <a:ea typeface="Times New Roman" panose="02020603050405020304" pitchFamily="18" charset="0"/>
            </a:endParaRPr>
          </a:p>
          <a:p>
            <a:pPr marL="0" lvl="0" indent="0" algn="just" fontAlgn="base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Сорокіна О. А., Ванівська Д. В. (2023). Психологічні особливості адаптації осіб з ментальними порушеннями</a:t>
            </a:r>
            <a:r>
              <a:rPr lang="uk-UA" sz="3000" u="none" strike="noStrike" dirty="0">
                <a:solidFill>
                  <a:srgbClr val="A92D29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uk-UA" sz="3000" i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II Міжнародна науково-практична інтернет-конференція «</a:t>
            </a:r>
            <a:r>
              <a:rPr lang="uk-UA" sz="3000" i="1" u="none" strike="noStrike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Mechanisms</a:t>
            </a:r>
            <a:r>
              <a:rPr lang="uk-UA" sz="3000" i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uk-UA" sz="3000" i="1" u="none" strike="noStrike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of</a:t>
            </a:r>
            <a:r>
              <a:rPr lang="uk-UA" sz="3000" i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uk-UA" sz="3000" i="1" u="none" strike="noStrike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Scientific</a:t>
            </a:r>
            <a:r>
              <a:rPr lang="uk-UA" sz="3000" i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uk-UA" sz="3000" i="1" u="none" strike="noStrike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and</a:t>
            </a:r>
            <a:r>
              <a:rPr lang="uk-UA" sz="3000" i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uk-UA" sz="3000" i="1" u="none" strike="noStrike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Technical</a:t>
            </a:r>
            <a:r>
              <a:rPr lang="uk-UA" sz="3000" i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uk-UA" sz="3000" i="1" u="none" strike="noStrike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Potential</a:t>
            </a:r>
            <a:r>
              <a:rPr lang="uk-UA" sz="3000" i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uk-UA" sz="3000" i="1" u="none" strike="noStrike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Development</a:t>
            </a:r>
            <a:r>
              <a:rPr lang="uk-UA" sz="3000" i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» 23-24 листопада 2023</a:t>
            </a:r>
            <a:endParaRPr lang="ru-UA" sz="3000" u="none" strike="noStrike" dirty="0">
              <a:effectLst/>
              <a:ea typeface="Times New Roman" panose="02020603050405020304" pitchFamily="18" charset="0"/>
            </a:endParaRPr>
          </a:p>
          <a:p>
            <a:pPr marL="0" lvl="0" indent="0" algn="just" fontAlgn="base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uk-UA" sz="3000" u="none" strike="noStrike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Холодняк</a:t>
            </a: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 В., Власенко І. Ефективність діяльності працівників банків у контексті соціально-психологічного клімату </a:t>
            </a:r>
            <a:r>
              <a:rPr lang="uk-UA" sz="3000" i="1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Актуальні питання розвитку особистості: сучасність, інновації, перспективи.</a:t>
            </a: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 Збірник наукових праць за матеріалами Міжнародної науково-практичної інтернет-конференції (м. Житомир, 25 квітня 2023 р.). </a:t>
            </a:r>
            <a:endParaRPr lang="ru-UA" sz="3000" u="none" strike="noStrike" dirty="0">
              <a:effectLst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Власенко І., Ігнатенко Ю. Емпіричне дослідження впливу переживання подій війни на подружні стосунки </a:t>
            </a:r>
            <a:r>
              <a:rPr lang="uk-UA" sz="3000" i="1" u="none" strike="noStrike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uk-UA" sz="3000" i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i="1" u="none" strike="noStrike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via</a:t>
            </a:r>
            <a:r>
              <a:rPr lang="uk-UA" sz="3000" i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i="1" u="none" strike="noStrike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  <a:r>
              <a:rPr lang="uk-UA" sz="3000" i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i="1" u="none" strike="noStrike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uk-UA" sz="3000" i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i="1" u="none" strike="noStrike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uk-UA" sz="3000" i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i="1" u="none" strike="noStrike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uk-UA" sz="3000" i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i="1" u="none" strike="noStrike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Pedagogical</a:t>
            </a:r>
            <a:r>
              <a:rPr lang="uk-UA" sz="3000" i="1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i="1" u="none" strike="noStrike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r>
              <a:rPr lang="uk-UA" sz="3000" u="none" strike="noStrike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Матеріали Міжнародної науково-практичної конференції,  Дніпро, 21-22 вересня 2023</a:t>
            </a:r>
            <a:endParaRPr lang="ru-UA" sz="3000" u="none" strike="noStrike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Чигирин С., Власенко І. Емоційний інтелект як чинник соціально-психологічного клімату освітніх організацій  </a:t>
            </a:r>
            <a:r>
              <a:rPr lang="uk-UA" sz="3000" i="1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Актуальні питання розвитку особистості: сучасність, інновації, перспективи.</a:t>
            </a: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 Збірник наукових праць за матеріалами Міжнародної науково-практичної інтернет-конференції (м. Житомир, 25 квітня 2023 р.). С. 298-301.</a:t>
            </a:r>
            <a:endParaRPr lang="ru-UA" sz="3000" u="none" strike="noStrike" dirty="0">
              <a:effectLst/>
              <a:ea typeface="Times New Roman" panose="02020603050405020304" pitchFamily="18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Вінник Н. Д., </a:t>
            </a:r>
            <a:r>
              <a:rPr lang="uk-UA" sz="3000" u="none" strike="noStrike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Коленко</a:t>
            </a: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В. В. Особливості девіантної поведінки підлітків під час воєнного стану: експериментальний аспект. Сьомі </a:t>
            </a:r>
            <a:r>
              <a:rPr lang="uk-UA" sz="3000" u="none" strike="noStrike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Ґеретівські</a:t>
            </a: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читання: наукові статті, тези доповідей та інші матеріали Всеукраїнської науково-практичної конференції (м. Тернопіль, Україна, 22 вересня 2023 року). Тернопіль: ТОКІППО, 2023. С. – 33-38 </a:t>
            </a:r>
            <a:endParaRPr lang="ru-UA" sz="3000" u="none" strike="noStrike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Вінник Н, Балашова В., Дослідження впливу корпоративної культури на </a:t>
            </a:r>
            <a:r>
              <a:rPr lang="uk-UA" sz="3000" u="none" strike="noStrike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самоефективність</a:t>
            </a: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студентів: емпіричний аспект. Матеріали Міжнародної науково-практичної конференції «</a:t>
            </a:r>
            <a:r>
              <a:rPr lang="uk-UA" sz="3000" u="none" strike="noStrike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Аксіопсихологічні</a:t>
            </a:r>
            <a:r>
              <a:rPr lang="uk-UA" sz="3000" u="none" strike="noStrike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вектори розвитку сучасної освіти», 19-20 жовтня 2023 року,  м. Тернопіль</a:t>
            </a:r>
            <a:endParaRPr lang="ru-UA" sz="3000" u="none" strike="noStrike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2800" b="1" dirty="0"/>
          </a:p>
          <a:p>
            <a:endParaRPr lang="ru-RU" dirty="0"/>
          </a:p>
        </p:txBody>
      </p:sp>
      <p:pic>
        <p:nvPicPr>
          <p:cNvPr id="6" name="Рисунок 5" descr="Изображение выглядит как черно-белый, шар, сфера, человек">
            <a:extLst>
              <a:ext uri="{FF2B5EF4-FFF2-40B4-BE49-F238E27FC236}">
                <a16:creationId xmlns:a16="http://schemas.microsoft.com/office/drawing/2014/main" id="{768B511C-3489-62CC-13E3-4E4447D23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642" y="4924337"/>
            <a:ext cx="1990287" cy="143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96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C320-AF96-43CE-A590-A329DB8C3666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ПІБ </a:t>
            </a:r>
            <a:r>
              <a:rPr lang="ru-RU" dirty="0" err="1"/>
              <a:t>викладача</a:t>
            </a:r>
            <a:r>
              <a:rPr lang="ru-RU"/>
              <a:t>, посада, кафедра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06680" y="125836"/>
            <a:ext cx="7659148" cy="6333952"/>
          </a:xfrm>
        </p:spPr>
        <p:txBody>
          <a:bodyPr>
            <a:normAutofit/>
          </a:bodyPr>
          <a:lstStyle/>
          <a:p>
            <a:pPr algn="r"/>
            <a:r>
              <a:rPr lang="uk-UA" sz="2000" b="1" dirty="0"/>
              <a:t>Наукова тема:</a:t>
            </a:r>
            <a:r>
              <a:rPr lang="uk-UA" sz="2000" dirty="0"/>
              <a:t> </a:t>
            </a:r>
            <a:r>
              <a:rPr lang="uk-UA" sz="2000" b="1" dirty="0"/>
              <a:t>«Психологія конструктивної поведінки особистості у трансформаціях суспільних відносин»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br>
              <a:rPr lang="ru-RU" sz="2000" dirty="0"/>
            </a:br>
            <a:r>
              <a:rPr lang="ru-RU" sz="1800" b="1" dirty="0"/>
              <a:t>Впровадження в </a:t>
            </a:r>
            <a:r>
              <a:rPr lang="ru-RU" sz="1800" b="1" dirty="0" err="1"/>
              <a:t>освітній</a:t>
            </a:r>
            <a:r>
              <a:rPr lang="ru-RU" sz="1800" b="1" dirty="0"/>
              <a:t> процес</a:t>
            </a:r>
            <a:r>
              <a:rPr lang="ru-RU" sz="2000" dirty="0"/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/>
              <a:t> </a:t>
            </a:r>
            <a:endParaRPr lang="uk-UA" sz="2800" b="1" dirty="0"/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F9F1E2-1200-B20C-D71E-15BA125D9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313" y="4328719"/>
            <a:ext cx="2273296" cy="198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46AF89E7-B352-79E0-4CD8-8D8F2D3A2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471968"/>
              </p:ext>
            </p:extLst>
          </p:nvPr>
        </p:nvGraphicFramePr>
        <p:xfrm>
          <a:off x="260059" y="1585518"/>
          <a:ext cx="3330429" cy="4731404"/>
        </p:xfrm>
        <a:graphic>
          <a:graphicData uri="http://schemas.openxmlformats.org/drawingml/2006/table">
            <a:tbl>
              <a:tblPr firstRow="1" firstCol="1" bandRow="1"/>
              <a:tblGrid>
                <a:gridCol w="3330429">
                  <a:extLst>
                    <a:ext uri="{9D8B030D-6E8A-4147-A177-3AD203B41FA5}">
                      <a16:colId xmlns:a16="http://schemas.microsoft.com/office/drawing/2014/main" val="423042241"/>
                    </a:ext>
                  </a:extLst>
                </a:gridCol>
              </a:tblGrid>
              <a:tr h="3270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Психологія особистості</a:t>
                      </a:r>
                      <a:endParaRPr lang="ru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052003"/>
                  </a:ext>
                </a:extLst>
              </a:tr>
              <a:tr h="3270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Психологія розвитку </a:t>
                      </a:r>
                      <a:endParaRPr lang="ru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417194"/>
                  </a:ext>
                </a:extLst>
              </a:tr>
              <a:tr h="3270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Соціальна психологія 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167869"/>
                  </a:ext>
                </a:extLst>
              </a:tr>
              <a:tr h="16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Експериментальна психологія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5175960"/>
                  </a:ext>
                </a:extLst>
              </a:tr>
              <a:tr h="16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Конфліктологія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568979"/>
                  </a:ext>
                </a:extLst>
              </a:tr>
              <a:tr h="16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Психологічний практикум з комунікації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20315"/>
                  </a:ext>
                </a:extLst>
              </a:tr>
              <a:tr h="16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Психологія управління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892854"/>
                  </a:ext>
                </a:extLst>
              </a:tr>
              <a:tr h="3270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Психологія бізнесу та підприємництва</a:t>
                      </a:r>
                      <a:endParaRPr lang="ru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2027091"/>
                  </a:ext>
                </a:extLst>
              </a:tr>
              <a:tr h="16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Психологія мотивації та прийняття рішень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752290"/>
                  </a:ext>
                </a:extLst>
              </a:tr>
              <a:tr h="16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Психологія реклами та PR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7630240"/>
                  </a:ext>
                </a:extLst>
              </a:tr>
              <a:tr h="16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Психодіагностика з основами математичної статистики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369765"/>
                  </a:ext>
                </a:extLst>
              </a:tr>
              <a:tr h="16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Психологічне консультування та психокорекція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065235"/>
                  </a:ext>
                </a:extLst>
              </a:tr>
              <a:tr h="16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Іміджелогія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629734"/>
                  </a:ext>
                </a:extLst>
              </a:tr>
              <a:tr h="16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Коучинг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4392738"/>
                  </a:ext>
                </a:extLst>
              </a:tr>
              <a:tr h="16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Управління проєктами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242302"/>
                  </a:ext>
                </a:extLst>
              </a:tr>
              <a:tr h="16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Психологія соціальних процесів та організаційні зміни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199776"/>
                  </a:ext>
                </a:extLst>
              </a:tr>
              <a:tr h="16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Тренінг з командоутворення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102315"/>
                  </a:ext>
                </a:extLst>
              </a:tr>
              <a:tr h="16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Психологічні технології відбору та роботи з персоналом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279505"/>
                  </a:ext>
                </a:extLst>
              </a:tr>
              <a:tr h="16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Тайм-менеджмент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909939"/>
                  </a:ext>
                </a:extLst>
              </a:tr>
              <a:tr h="16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Практикум з кар`єрного консультування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814434"/>
                  </a:ext>
                </a:extLst>
              </a:tr>
              <a:tr h="16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Мистецтво самопрезентації в професійній діяльності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011821"/>
                  </a:ext>
                </a:extLst>
              </a:tr>
              <a:tr h="16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Організаційна культура та поведінка особистості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730605"/>
                  </a:ext>
                </a:extLst>
              </a:tr>
              <a:tr h="16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Стрес-менеджмент в організації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364923"/>
                  </a:ext>
                </a:extLst>
              </a:tr>
              <a:tr h="1635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ППОР: Психологічні практики збереження здоров</a:t>
                      </a: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313695"/>
                  </a:ext>
                </a:extLst>
              </a:tr>
              <a:tr h="1521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ППОР: Психологія особистісної ефективності</a:t>
                      </a:r>
                      <a:endParaRPr lang="ru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93" marR="51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368790"/>
                  </a:ext>
                </a:extLst>
              </a:tr>
            </a:tbl>
          </a:graphicData>
        </a:graphic>
      </p:graphicFrame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EFBF29D4-1569-2C33-29D7-3319333CBE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560450"/>
              </p:ext>
            </p:extLst>
          </p:nvPr>
        </p:nvGraphicFramePr>
        <p:xfrm>
          <a:off x="3774206" y="1585506"/>
          <a:ext cx="3180267" cy="4731408"/>
        </p:xfrm>
        <a:graphic>
          <a:graphicData uri="http://schemas.openxmlformats.org/drawingml/2006/table">
            <a:tbl>
              <a:tblPr firstRow="1" firstCol="1" bandRow="1"/>
              <a:tblGrid>
                <a:gridCol w="3180267">
                  <a:extLst>
                    <a:ext uri="{9D8B030D-6E8A-4147-A177-3AD203B41FA5}">
                      <a16:colId xmlns:a16="http://schemas.microsoft.com/office/drawing/2014/main" val="2799001860"/>
                    </a:ext>
                  </a:extLst>
                </a:gridCol>
              </a:tblGrid>
              <a:tr h="249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Професійне спілкування іноземною мовою</a:t>
                      </a:r>
                      <a:endParaRPr lang="ru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36" marR="528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1715956"/>
                  </a:ext>
                </a:extLst>
              </a:tr>
              <a:tr h="249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Теорія і практика сучасних психологічних досліджень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36" marR="528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8441596"/>
                  </a:ext>
                </a:extLst>
              </a:tr>
              <a:tr h="498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Екстремальна психологія з практикумом: Екстремальні ситуації та їх наслідки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36" marR="528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777950"/>
                  </a:ext>
                </a:extLst>
              </a:tr>
              <a:tr h="498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Екстремальна психологія з практикумом: Психічна травма та постравматичний стресовий розлад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36" marR="528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7923544"/>
                  </a:ext>
                </a:extLst>
              </a:tr>
              <a:tr h="249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Кризова психологія з практикумом Життєві кризи особистості  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36" marR="528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46023"/>
                  </a:ext>
                </a:extLst>
              </a:tr>
              <a:tr h="249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Кризова психологія з практикумом: Суїцидологія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36" marR="528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838159"/>
                  </a:ext>
                </a:extLst>
              </a:tr>
              <a:tr h="498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Кризова психологія з практикумом: Психосоматичні ресурси особистості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36" marR="528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460743"/>
                  </a:ext>
                </a:extLst>
              </a:tr>
              <a:tr h="498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Педагогіка та психологія вищої школи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36" marR="528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97749"/>
                  </a:ext>
                </a:extLst>
              </a:tr>
              <a:tr h="249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Методика викладання психологічних дисциплін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36" marR="528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90838"/>
                  </a:ext>
                </a:extLst>
              </a:tr>
              <a:tr h="249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Психотехніки допомоги в ситуації втрати та горя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36" marR="528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725195"/>
                  </a:ext>
                </a:extLst>
              </a:tr>
              <a:tr h="249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Психологія насильства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36" marR="528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7779832"/>
                  </a:ext>
                </a:extLst>
              </a:tr>
              <a:tr h="498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Психологічна допомога особистості в умовах надзвичайних ситуацій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36" marR="528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3582769"/>
                  </a:ext>
                </a:extLst>
              </a:tr>
              <a:tr h="249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Психологія залежної поведінки особистості</a:t>
                      </a:r>
                      <a:endParaRPr lang="ru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36" marR="528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349624"/>
                  </a:ext>
                </a:extLst>
              </a:tr>
              <a:tr h="2490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Практикум з кризового консультування </a:t>
                      </a:r>
                      <a:endParaRPr lang="ru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36" marR="528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210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289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C320-AF96-43CE-A590-A329DB8C3666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ПІБ </a:t>
            </a:r>
            <a:r>
              <a:rPr lang="ru-RU" dirty="0" err="1"/>
              <a:t>викладача</a:t>
            </a:r>
            <a:r>
              <a:rPr lang="ru-RU"/>
              <a:t>, посада, кафедра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06679" y="125836"/>
            <a:ext cx="7759815" cy="6333952"/>
          </a:xfrm>
        </p:spPr>
        <p:txBody>
          <a:bodyPr>
            <a:normAutofit/>
          </a:bodyPr>
          <a:lstStyle/>
          <a:p>
            <a:pPr algn="r"/>
            <a:r>
              <a:rPr lang="uk-UA" sz="2000" b="1" dirty="0"/>
              <a:t>Наукова тема:</a:t>
            </a:r>
            <a:r>
              <a:rPr lang="uk-UA" sz="2000" dirty="0"/>
              <a:t> </a:t>
            </a:r>
            <a:r>
              <a:rPr lang="uk-UA" sz="2000" b="1" dirty="0"/>
              <a:t>«Психологія конструктивної поведінки особистості у трансформаціях суспільних відносин»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br>
              <a:rPr lang="ru-RU" sz="2000" dirty="0"/>
            </a:br>
            <a:r>
              <a:rPr lang="ru-RU" sz="2000" b="1" dirty="0"/>
              <a:t>Перспективи: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900" dirty="0"/>
              <a:t>пошук рішень актуальних проблем психологічної теорії та практики відповідно суспільних запитів;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9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900" dirty="0"/>
              <a:t>співпраця між академічними інституціями та практичними осередками задля реалізації результатів наукових наробок;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9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900" dirty="0"/>
              <a:t>міжнародний обмін досвідом у пошуках перспективних рішень інноваціювання наукового інструментарію психологічної науки;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9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19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розроблення змісту нової інтегративної навчальної дисципліни «Психологія конструктивної поведінки особистості»…</a:t>
            </a:r>
            <a:endParaRPr lang="ru-UA" sz="1900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uk-UA" sz="28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154B4D-3FA7-EB90-2E8E-B0B6680E2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22" y="4941116"/>
            <a:ext cx="1669409" cy="143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380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C320-AF96-43CE-A590-A329DB8C3666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ПІБ </a:t>
            </a:r>
            <a:r>
              <a:rPr lang="ru-RU" dirty="0" err="1"/>
              <a:t>викладача</a:t>
            </a:r>
            <a:r>
              <a:rPr lang="ru-RU"/>
              <a:t>, посада, кафедра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348917" y="385894"/>
            <a:ext cx="6609552" cy="5855515"/>
          </a:xfrm>
        </p:spPr>
        <p:txBody>
          <a:bodyPr>
            <a:normAutofit/>
          </a:bodyPr>
          <a:lstStyle/>
          <a:p>
            <a:pPr algn="r"/>
            <a:r>
              <a:rPr lang="uk-UA" sz="2000" b="1" dirty="0"/>
              <a:t>Наукова тема:</a:t>
            </a:r>
            <a:r>
              <a:rPr lang="uk-UA" sz="2000" dirty="0"/>
              <a:t> </a:t>
            </a:r>
            <a:r>
              <a:rPr lang="uk-UA" sz="2000" b="1" dirty="0"/>
              <a:t>«Психологія конструктивної поведінки особистості у трансформаціях суспільних відносин»</a:t>
            </a:r>
            <a:endParaRPr lang="ru-RU" sz="2000" dirty="0"/>
          </a:p>
          <a:p>
            <a:r>
              <a:rPr lang="uk-UA" b="1" dirty="0"/>
              <a:t>Етапи дослідження:</a:t>
            </a:r>
            <a:endParaRPr lang="ru-RU" dirty="0"/>
          </a:p>
          <a:p>
            <a:r>
              <a:rPr lang="uk-UA" b="1" dirty="0"/>
              <a:t>Пілотний</a:t>
            </a:r>
            <a:r>
              <a:rPr lang="uk-UA" dirty="0"/>
              <a:t> /аналітико-синтетичний 01.03.2021-31.08.2022</a:t>
            </a:r>
            <a:endParaRPr lang="ru-RU" dirty="0"/>
          </a:p>
          <a:p>
            <a:endParaRPr lang="uk-UA" dirty="0"/>
          </a:p>
          <a:p>
            <a:r>
              <a:rPr lang="uk-UA" b="1" dirty="0"/>
              <a:t>Основний</a:t>
            </a:r>
            <a:r>
              <a:rPr lang="uk-UA" dirty="0"/>
              <a:t>  / теоретико-практичний 01.09.2022-31.12.2025</a:t>
            </a:r>
            <a:endParaRPr lang="ru-RU" dirty="0"/>
          </a:p>
          <a:p>
            <a:endParaRPr lang="uk-UA" dirty="0"/>
          </a:p>
          <a:p>
            <a:r>
              <a:rPr lang="uk-UA" b="1" dirty="0"/>
              <a:t>Підсумковий</a:t>
            </a:r>
            <a:r>
              <a:rPr lang="uk-UA" dirty="0"/>
              <a:t> / узагальнюючий 01.01.2025-01.03.2026</a:t>
            </a:r>
            <a:endParaRPr lang="ru-RU" dirty="0"/>
          </a:p>
          <a:p>
            <a:endParaRPr lang="ru-RU" dirty="0"/>
          </a:p>
        </p:txBody>
      </p:sp>
      <p:pic>
        <p:nvPicPr>
          <p:cNvPr id="7" name="Рисунок 6" descr="Изображение выглядит как игрушка, автомат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D4F84F2-72BD-EBEF-23E6-A69B0E652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45" y="3884802"/>
            <a:ext cx="239086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80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C320-AF96-43CE-A590-A329DB8C3666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06679" y="125836"/>
            <a:ext cx="7759815" cy="633395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2000" dirty="0"/>
            </a:br>
            <a:endParaRPr lang="uk-UA" sz="2800" b="1" dirty="0"/>
          </a:p>
          <a:p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D78659D-73AC-422B-F015-3A7B2A268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572" y="889233"/>
            <a:ext cx="6887362" cy="514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35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C320-AF96-43CE-A590-A329DB8C3666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ПІБ </a:t>
            </a:r>
            <a:r>
              <a:rPr lang="ru-RU" dirty="0" err="1"/>
              <a:t>викладача</a:t>
            </a:r>
            <a:r>
              <a:rPr lang="ru-RU"/>
              <a:t>, посада, кафедра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90569" y="385894"/>
            <a:ext cx="7877262" cy="5855515"/>
          </a:xfrm>
        </p:spPr>
        <p:txBody>
          <a:bodyPr>
            <a:normAutofit/>
          </a:bodyPr>
          <a:lstStyle/>
          <a:p>
            <a:pPr algn="r"/>
            <a:r>
              <a:rPr lang="uk-UA" sz="2000" b="1" dirty="0"/>
              <a:t>Наукова тема:</a:t>
            </a:r>
            <a:r>
              <a:rPr lang="uk-UA" sz="2000" dirty="0"/>
              <a:t> </a:t>
            </a:r>
            <a:r>
              <a:rPr lang="uk-UA" sz="2000" b="1" dirty="0"/>
              <a:t>«Психологія конструктивної поведінки особистості у трансформаціях суспільних відносин»</a:t>
            </a:r>
            <a:endParaRPr lang="ru-RU" sz="2000" dirty="0"/>
          </a:p>
          <a:p>
            <a:r>
              <a:rPr lang="uk-UA" b="1" dirty="0"/>
              <a:t>Основний</a:t>
            </a:r>
            <a:r>
              <a:rPr lang="uk-UA" dirty="0"/>
              <a:t>  / теоретико-практичний 01.09.2022-31.12.2025</a:t>
            </a:r>
            <a:endParaRPr lang="ru-RU" dirty="0"/>
          </a:p>
          <a:p>
            <a:endParaRPr lang="uk-UA" sz="2000" b="1" dirty="0"/>
          </a:p>
          <a:p>
            <a:r>
              <a:rPr lang="uk-UA" sz="2000" b="1" dirty="0"/>
              <a:t>Мета</a:t>
            </a:r>
            <a:r>
              <a:rPr lang="uk-UA" dirty="0"/>
              <a:t>: </a:t>
            </a:r>
            <a:r>
              <a:rPr lang="uk-UA" sz="1800" dirty="0">
                <a:effectLst/>
                <a:ea typeface="Times New Roman" panose="02020603050405020304" pitchFamily="18" charset="0"/>
              </a:rPr>
              <a:t>виконання завдань у пізнавальному розрізі  основних наукових концептів: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1800" dirty="0">
                <a:effectLst/>
                <a:ea typeface="Times New Roman" panose="02020603050405020304" pitchFamily="18" charset="0"/>
              </a:rPr>
              <a:t>«глобальні соціальні трансформації </a:t>
            </a:r>
            <a:r>
              <a:rPr lang="ru-RU" sz="1800" dirty="0">
                <a:effectLst/>
                <a:cs typeface="MS Gothic" panose="020B0609070205080204" pitchFamily="49" charset="-128"/>
              </a:rPr>
              <a:t>‒</a:t>
            </a:r>
            <a:r>
              <a:rPr lang="uk-UA" sz="1800" dirty="0">
                <a:effectLst/>
                <a:ea typeface="Times New Roman" panose="02020603050405020304" pitchFamily="18" charset="0"/>
              </a:rPr>
              <a:t> соціальні та природні виклики </a:t>
            </a:r>
            <a:r>
              <a:rPr lang="ru-RU" sz="1800" dirty="0">
                <a:effectLst/>
                <a:cs typeface="MS Gothic" panose="020B0609070205080204" pitchFamily="49" charset="-128"/>
              </a:rPr>
              <a:t>‒</a:t>
            </a:r>
            <a:r>
              <a:rPr lang="uk-UA" sz="1800" dirty="0">
                <a:effectLst/>
                <a:ea typeface="Times New Roman" panose="02020603050405020304" pitchFamily="18" charset="0"/>
              </a:rPr>
              <a:t> «безпекові» стратегії </a:t>
            </a:r>
            <a:r>
              <a:rPr lang="ru-RU" sz="1800" dirty="0">
                <a:effectLst/>
                <a:cs typeface="MS Gothic" panose="020B0609070205080204" pitchFamily="49" charset="-128"/>
              </a:rPr>
              <a:t>‒</a:t>
            </a:r>
            <a:r>
              <a:rPr lang="uk-UA" sz="1800" dirty="0">
                <a:effectLst/>
                <a:ea typeface="Times New Roman" panose="02020603050405020304" pitchFamily="18" charset="0"/>
              </a:rPr>
              <a:t> конструктивна поведінка»;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1800" spc="3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глобальні несприятливі життєві ситуації зіставляються за змістом і формою на рівні розвитку окремої людини у її різних життєвих сферах;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uk-UA" sz="1800" spc="3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формування у особистості системи психологічного самозахисту від цивілізаційних і природних викликів та загроз… </a:t>
            </a:r>
            <a:endParaRPr lang="uk-UA" dirty="0"/>
          </a:p>
          <a:p>
            <a:endParaRPr lang="ru-RU" dirty="0"/>
          </a:p>
        </p:txBody>
      </p:sp>
      <p:pic>
        <p:nvPicPr>
          <p:cNvPr id="6" name="Рисунок 5" descr="Изображение выглядит как мультфильм">
            <a:extLst>
              <a:ext uri="{FF2B5EF4-FFF2-40B4-BE49-F238E27FC236}">
                <a16:creationId xmlns:a16="http://schemas.microsoft.com/office/drawing/2014/main" id="{6618AC75-9D54-403B-5CEC-76A69F91B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143" y="4440751"/>
            <a:ext cx="2021747" cy="201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81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C320-AF96-43CE-A590-A329DB8C3666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ПІБ </a:t>
            </a:r>
            <a:r>
              <a:rPr lang="ru-RU" dirty="0" err="1"/>
              <a:t>викладача</a:t>
            </a:r>
            <a:r>
              <a:rPr lang="ru-RU"/>
              <a:t>, посада, кафедра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828800" y="385894"/>
            <a:ext cx="7129670" cy="5657719"/>
          </a:xfrm>
        </p:spPr>
        <p:txBody>
          <a:bodyPr>
            <a:normAutofit/>
          </a:bodyPr>
          <a:lstStyle/>
          <a:p>
            <a:pPr algn="r"/>
            <a:r>
              <a:rPr lang="uk-UA" sz="2000" b="1" dirty="0"/>
              <a:t>Наукова тема:</a:t>
            </a:r>
            <a:r>
              <a:rPr lang="uk-UA" sz="2000" dirty="0"/>
              <a:t> </a:t>
            </a:r>
            <a:r>
              <a:rPr lang="uk-UA" sz="2000" b="1" dirty="0"/>
              <a:t>«Психологія конструктивної поведінки особистості у трансформаціях суспільних відносин»</a:t>
            </a:r>
          </a:p>
          <a:p>
            <a:pPr algn="ctr"/>
            <a:endParaRPr lang="uk-UA" sz="2800" b="1" dirty="0"/>
          </a:p>
          <a:p>
            <a:r>
              <a:rPr lang="uk-UA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uk-UA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Конструктивна поведінка </a:t>
            </a:r>
            <a:r>
              <a:rPr lang="uk-UA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людини має стати індивідуальним і водночас соціальним комплексом «безпекових» стратегій, які забезпечують оптимальну якість життя у «кризових», «екстремальних» та «надзвичайних» ситуаціях сучасного повсякдення із власними причинно-наслідковими детермінантами, а, значить, вагомим показником соціальної відповідальності у ситуації прийняття персональних результативних рішень… </a:t>
            </a:r>
            <a:r>
              <a:rPr lang="uk-UA" sz="2800" i="1" spc="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UA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Изображение выглядит как мультфильм, игрушка">
            <a:extLst>
              <a:ext uri="{FF2B5EF4-FFF2-40B4-BE49-F238E27FC236}">
                <a16:creationId xmlns:a16="http://schemas.microsoft.com/office/drawing/2014/main" id="{FE1C2A97-04E6-20D1-6A99-B92CF7567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724307"/>
            <a:ext cx="1929468" cy="273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93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C320-AF96-43CE-A590-A329DB8C3666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ПІБ </a:t>
            </a:r>
            <a:r>
              <a:rPr lang="ru-RU" dirty="0" err="1"/>
              <a:t>викладача</a:t>
            </a:r>
            <a:r>
              <a:rPr lang="ru-RU"/>
              <a:t>, посада, кафедра</a:t>
            </a:r>
            <a:endParaRPr lang="en-US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4627FFB-08C9-57F3-8E10-C33855A9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402" y="117446"/>
            <a:ext cx="7893067" cy="634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11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C320-AF96-43CE-A590-A329DB8C3666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ПІБ </a:t>
            </a:r>
            <a:r>
              <a:rPr lang="ru-RU" dirty="0" err="1"/>
              <a:t>викладача</a:t>
            </a:r>
            <a:r>
              <a:rPr lang="ru-RU"/>
              <a:t>, посада, кафедра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655268" y="192948"/>
            <a:ext cx="5972962" cy="6325562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uk-UA" sz="3200" b="1" dirty="0"/>
              <a:t>Наукова тема:</a:t>
            </a:r>
            <a:r>
              <a:rPr lang="uk-UA" sz="3200" dirty="0"/>
              <a:t> </a:t>
            </a:r>
            <a:r>
              <a:rPr lang="uk-UA" sz="3200" b="1" dirty="0"/>
              <a:t>«Психологія конструктивної поведінки особистості у трансформаціях суспільних відносин»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ru-RU" sz="2600" b="0" i="0" u="none" strike="noStrike" dirty="0">
                <a:solidFill>
                  <a:srgbClr val="000000"/>
                </a:solidFill>
                <a:effectLst/>
              </a:rPr>
              <a:t>Реальність світу і багатомірність дійсності особистості у трансформаціях суспільних відносин (Каліщук С.М., Сергєєнкова О.П.) </a:t>
            </a:r>
          </a:p>
          <a:p>
            <a:pPr marL="0" indent="0">
              <a:buNone/>
            </a:pPr>
            <a:endParaRPr lang="ru-RU" sz="2600" b="0" i="0" u="none" strike="noStrike" dirty="0">
              <a:solidFill>
                <a:srgbClr val="000000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600" b="0" i="0" u="none" strike="noStrike" dirty="0">
                <a:solidFill>
                  <a:srgbClr val="000000"/>
                </a:solidFill>
                <a:effectLst/>
              </a:rPr>
              <a:t> Самореалізація як умова конструктивної поведінки особистості в трансформаціях суспільних відносин (Столярчук О.А. Коханова О.П. Сорокіна О.А.)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600" b="0" i="0" u="none" strike="noStrike" dirty="0">
              <a:solidFill>
                <a:srgbClr val="000000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600" b="0" i="0" u="none" strike="noStrike" dirty="0">
                <a:solidFill>
                  <a:srgbClr val="000000"/>
                </a:solidFill>
                <a:effectLst/>
              </a:rPr>
              <a:t> Аксіологічний підхід до розвитку особистості та конструювання міжособистісної взаємодії (Кутішенко В.П.)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600" b="0" i="0" u="none" strike="noStrike" dirty="0">
              <a:solidFill>
                <a:srgbClr val="000000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600" b="0" i="0" u="none" strike="noStrike" dirty="0">
                <a:solidFill>
                  <a:srgbClr val="000000"/>
                </a:solidFill>
                <a:effectLst/>
              </a:rPr>
              <a:t> Особистісне моделювання як конструкт безпечної поведінки людини (Цюман Т.П. Рева О.М.)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600" b="0" i="0" u="none" strike="noStrike" dirty="0">
              <a:solidFill>
                <a:srgbClr val="000000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600" b="0" i="0" u="none" strike="noStrike" dirty="0">
                <a:solidFill>
                  <a:srgbClr val="000000"/>
                </a:solidFill>
                <a:effectLst/>
              </a:rPr>
              <a:t> Конструктивна поведінка особистості в конфлікті в умовах суспільних змін (Власенко І.А.)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600" b="0" i="0" u="none" strike="noStrike" dirty="0">
              <a:solidFill>
                <a:srgbClr val="000000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600" b="0" i="0" u="none" strike="noStrike" dirty="0">
                <a:solidFill>
                  <a:srgbClr val="000000"/>
                </a:solidFill>
                <a:effectLst/>
              </a:rPr>
              <a:t> Духовно-</a:t>
            </a:r>
            <a:r>
              <a:rPr lang="ru-RU" sz="2600" b="0" i="0" u="none" strike="noStrike" dirty="0" err="1">
                <a:solidFill>
                  <a:srgbClr val="000000"/>
                </a:solidFill>
                <a:effectLst/>
              </a:rPr>
              <a:t>моральний</a:t>
            </a:r>
            <a:r>
              <a:rPr lang="ru-RU" sz="2600" b="0" i="0" u="none" strike="noStrike" dirty="0">
                <a:solidFill>
                  <a:srgbClr val="000000"/>
                </a:solidFill>
                <a:effectLst/>
              </a:rPr>
              <a:t> ресурс конструктивної поведінки особистості (Вінник Н.Д.)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600" b="0" i="0" u="none" strike="noStrike" dirty="0">
              <a:solidFill>
                <a:srgbClr val="000000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600" b="0" i="0" u="none" strike="noStrike" dirty="0">
                <a:solidFill>
                  <a:srgbClr val="000000"/>
                </a:solidFill>
                <a:effectLst/>
              </a:rPr>
              <a:t> Особистість у сучасному соціумі: формування конструктивних копінг-стратегій (Ткачишина О.Р.)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600" b="0" i="0" u="none" strike="noStrike" dirty="0">
              <a:solidFill>
                <a:srgbClr val="000000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600" b="0" i="0" u="none" strike="noStrike" dirty="0">
                <a:solidFill>
                  <a:srgbClr val="000000"/>
                </a:solidFill>
                <a:effectLst/>
              </a:rPr>
              <a:t> Особистісні чинники конструктивної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0" i="0" u="none" strike="noStrike" dirty="0">
                <a:solidFill>
                  <a:srgbClr val="000000"/>
                </a:solidFill>
                <a:effectLst/>
              </a:rPr>
              <a:t>поведінки особистості (Васильєв О.О.)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8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2000" b="0" dirty="0">
              <a:effectLst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2000" i="1" dirty="0"/>
              <a:t>… наукові розвідки студентів, аспірантів</a:t>
            </a:r>
            <a:br>
              <a:rPr lang="ru-RU" sz="2000" dirty="0"/>
            </a:br>
            <a:endParaRPr lang="uk-UA" sz="2800" b="1" dirty="0"/>
          </a:p>
          <a:p>
            <a:endParaRPr lang="ru-RU" dirty="0"/>
          </a:p>
        </p:txBody>
      </p:sp>
      <p:pic>
        <p:nvPicPr>
          <p:cNvPr id="6" name="Рисунок 5" descr="Изображение выглядит как мультфильм, стол, в помещении">
            <a:extLst>
              <a:ext uri="{FF2B5EF4-FFF2-40B4-BE49-F238E27FC236}">
                <a16:creationId xmlns:a16="http://schemas.microsoft.com/office/drawing/2014/main" id="{E8176045-B3B7-641E-C00F-F502DDF3C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332" y="4272203"/>
            <a:ext cx="2537668" cy="218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5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33758B-3B57-4FC0-9090-B90F0B1CB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/>
              <a:t>Реальність світу і багатомірність дійсності особистості у трансформаціях суспільних відносин</a:t>
            </a:r>
            <a:r>
              <a:rPr lang="uk-UA" sz="2400" dirty="0"/>
              <a:t> (Каліщук С.М. Сергєєнкова О.П.)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738F67-E973-4FE8-89D3-F3D2E22DB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332" y="1388203"/>
            <a:ext cx="7002756" cy="5133695"/>
          </a:xfrm>
        </p:spPr>
        <p:txBody>
          <a:bodyPr>
            <a:noAutofit/>
          </a:bodyPr>
          <a:lstStyle/>
          <a:p>
            <a:pPr fontAlgn="base"/>
            <a:r>
              <a:rPr lang="uk-UA" sz="2000" dirty="0"/>
              <a:t>Окреслено психотехнічний протокол відновлення реалістичності особистості у кризі з обґрунтуванням механізмів подолання, елементів простору кризового втручання</a:t>
            </a:r>
          </a:p>
          <a:p>
            <a:pPr fontAlgn="base"/>
            <a:r>
              <a:rPr lang="uk-UA" sz="2000" dirty="0"/>
              <a:t>Визначено рушійні сили психологічного супроводу особистості у кризі.</a:t>
            </a:r>
          </a:p>
          <a:p>
            <a:pPr fontAlgn="base"/>
            <a:r>
              <a:rPr lang="uk-UA" sz="2000" dirty="0"/>
              <a:t>Створено абрис внутрішньої логіки відбудови реалістичності у процесі кризового консультування.</a:t>
            </a:r>
          </a:p>
          <a:p>
            <a:pPr fontAlgn="base"/>
            <a:r>
              <a:rPr lang="uk-UA" sz="2000" dirty="0"/>
              <a:t>Запропоновано п’яти-кроковий  алгоритм кризового втручання, розкрито значення і вміст кожного кроку.</a:t>
            </a:r>
          </a:p>
          <a:p>
            <a:pPr fontAlgn="base"/>
            <a:r>
              <a:rPr lang="uk-UA" sz="2000" dirty="0"/>
              <a:t>Досліджено настанови і дії особистості щодо реалізації свого покликання у сфері духовних пошуків, у реальному житті та віртуальному життєвому просторі.</a:t>
            </a:r>
          </a:p>
          <a:p>
            <a:pPr fontAlgn="base"/>
            <a:r>
              <a:rPr lang="uk-UA" sz="2000" dirty="0"/>
              <a:t>Досліджено діалектику "цінностей середовища" і "цінностей життєвого досвіду".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4257C6-2C8D-4E9D-A487-05E5B281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C320-AF96-43CE-A590-A329DB8C3666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2F9D6A-3763-48EB-B0E0-4FA05A9B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викладача, посада, кафедра</a:t>
            </a:r>
            <a:endParaRPr lang="en-US" dirty="0"/>
          </a:p>
        </p:txBody>
      </p:sp>
      <p:pic>
        <p:nvPicPr>
          <p:cNvPr id="7172" name="Picture 4" descr="Гифки для презентации человечки скачать бесплатно">
            <a:extLst>
              <a:ext uri="{FF2B5EF4-FFF2-40B4-BE49-F238E27FC236}">
                <a16:creationId xmlns:a16="http://schemas.microsoft.com/office/drawing/2014/main" id="{0C65721B-E607-F0B0-7D77-99D7EE88B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031" y="4060272"/>
            <a:ext cx="1828800" cy="22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060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EA870A-31E6-45B6-93DD-87F2AD50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1" dirty="0"/>
              <a:t>Самореалізація як умова конструктивної поведінки особистості в трансформаціях суспільних відносин</a:t>
            </a:r>
            <a:br>
              <a:rPr lang="uk-UA" sz="2400" dirty="0"/>
            </a:br>
            <a:r>
              <a:rPr lang="uk-UA" sz="2400" dirty="0"/>
              <a:t>(Столярчук О.А. </a:t>
            </a:r>
            <a:r>
              <a:rPr lang="uk-UA" sz="2400" dirty="0" err="1"/>
              <a:t>Коханова</a:t>
            </a:r>
            <a:r>
              <a:rPr lang="uk-UA" sz="2400" dirty="0"/>
              <a:t> О.П. Сорокіна О.А.)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9AF6DB-5829-461F-98A3-408A9E621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2" y="1523999"/>
            <a:ext cx="6725052" cy="4678017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uk-UA" dirty="0"/>
              <a:t>Досліджено види та вплив гендерних стереотипів на самореалізацію жінок раннього та середнього дорослого віку, здійснено порівняльний аналіз отриманих результатів.</a:t>
            </a:r>
          </a:p>
          <a:p>
            <a:pPr fontAlgn="base"/>
            <a:r>
              <a:rPr lang="uk-UA" dirty="0"/>
              <a:t>Проаналізовано зміст кризових переживань жінки як ризик порушення особистісної самореалізації у ситуації передчасного народження дитини.</a:t>
            </a:r>
          </a:p>
          <a:p>
            <a:pPr fontAlgn="base"/>
            <a:r>
              <a:rPr lang="uk-UA" dirty="0"/>
              <a:t>Проаналізовано специфіку самореалізації викладача у науковому та педагогічному аспектах. </a:t>
            </a:r>
          </a:p>
          <a:p>
            <a:pPr fontAlgn="base"/>
            <a:r>
              <a:rPr lang="uk-UA" dirty="0"/>
              <a:t>Розкрито специфіку усвідомлення та реалізації покликання як провідного мотиву самореалізації особистості. </a:t>
            </a:r>
          </a:p>
          <a:p>
            <a:pPr fontAlgn="base"/>
            <a:r>
              <a:rPr lang="uk-UA" dirty="0"/>
              <a:t>Досліджено настановлення майбутніх психологів щодо реалізації ідей сталого розвитку суспільства. </a:t>
            </a:r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0A6E42-5A06-41DC-801C-EA41DF8C3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C320-AF96-43CE-A590-A329DB8C3666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6C48AB-B55C-4664-B738-9FA695EB0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викладача, посада, кафедра</a:t>
            </a:r>
            <a:endParaRPr lang="en-US" dirty="0"/>
          </a:p>
        </p:txBody>
      </p:sp>
      <p:pic>
        <p:nvPicPr>
          <p:cNvPr id="8194" name="Picture 2" descr="Гифки для презентации человечки скачать бесплатно">
            <a:extLst>
              <a:ext uri="{FF2B5EF4-FFF2-40B4-BE49-F238E27FC236}">
                <a16:creationId xmlns:a16="http://schemas.microsoft.com/office/drawing/2014/main" id="{9C7865FB-A046-0C63-551A-61C0AF446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644" y="4305197"/>
            <a:ext cx="1761687" cy="196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943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D7F59-34A9-409E-82E3-9C8831B3F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/>
              <a:t>Аксіологічний підхід до розвитку особистості та конструювання міжособистісної взаємодії </a:t>
            </a:r>
            <a:r>
              <a:rPr lang="uk-UA" sz="2400" dirty="0"/>
              <a:t>(Кутішенко В.П.)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1BB716-CC00-4B3C-B942-6E2A27C09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1" y="1524000"/>
            <a:ext cx="7296477" cy="4345094"/>
          </a:xfrm>
        </p:spPr>
        <p:txBody>
          <a:bodyPr>
            <a:normAutofit lnSpcReduction="10000"/>
          </a:bodyPr>
          <a:lstStyle/>
          <a:p>
            <a:r>
              <a:rPr lang="uk-UA" sz="2200" dirty="0"/>
              <a:t>Проведено емпіричне дослідження особливостей переживання внутрішньо особистісних конфліктів студентською молоддю в період повномасштабної війни в Україні. </a:t>
            </a:r>
          </a:p>
          <a:p>
            <a:r>
              <a:rPr lang="uk-UA" sz="2200" dirty="0"/>
              <a:t>Емпірично підтверджено </a:t>
            </a:r>
            <a:r>
              <a:rPr lang="uk-UA" sz="2200" b="1" dirty="0"/>
              <a:t> </a:t>
            </a:r>
            <a:r>
              <a:rPr lang="uk-UA" sz="2200" dirty="0"/>
              <a:t>необхідність розгляду  духовних ресурсів особистості, її ціннісних орієнтацій як життєво-необхідних конструктів нашого часу. </a:t>
            </a:r>
          </a:p>
          <a:p>
            <a:r>
              <a:rPr lang="uk-UA" sz="2200" dirty="0"/>
              <a:t>Обґрунтовано використання в психологічній практиці ряду інструментів, які допоможуть особистості усвідомити свою ресурсність, відновити здатності до перегляду цінностей, подальшого сенсотворення та конструктивної взаємодії. 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4E7016-481D-473F-9094-43E87003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C320-AF96-43CE-A590-A329DB8C3666}" type="datetime1">
              <a:rPr lang="uk-UA" smtClean="0"/>
              <a:t>21.11.2023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3815B3-1687-49D2-A6DE-542F47CE0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викладача, посада, кафедра</a:t>
            </a:r>
            <a:endParaRPr lang="en-US" dirty="0"/>
          </a:p>
        </p:txBody>
      </p:sp>
      <p:pic>
        <p:nvPicPr>
          <p:cNvPr id="9218" name="Picture 2" descr="Картинки для презентации человечки скачать бесплатно">
            <a:extLst>
              <a:ext uri="{FF2B5EF4-FFF2-40B4-BE49-F238E27FC236}">
                <a16:creationId xmlns:a16="http://schemas.microsoft.com/office/drawing/2014/main" id="{87180EB3-D14A-7A06-AE0A-4B9F7C579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090" y="4503502"/>
            <a:ext cx="1661020" cy="181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604000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-teacher-4х3">
  <a:themeElements>
    <a:clrScheme name="Тема">
      <a:dk1>
        <a:srgbClr val="000000"/>
      </a:dk1>
      <a:lt1>
        <a:srgbClr val="FFFFFF"/>
      </a:lt1>
      <a:dk2>
        <a:srgbClr val="000000"/>
      </a:dk2>
      <a:lt2>
        <a:srgbClr val="7F7F7F"/>
      </a:lt2>
      <a:accent1>
        <a:srgbClr val="17918B"/>
      </a:accent1>
      <a:accent2>
        <a:srgbClr val="1AACA6"/>
      </a:accent2>
      <a:accent3>
        <a:srgbClr val="E37E00"/>
      </a:accent3>
      <a:accent4>
        <a:srgbClr val="E3D500"/>
      </a:accent4>
      <a:accent5>
        <a:srgbClr val="FD6165"/>
      </a:accent5>
      <a:accent6>
        <a:srgbClr val="587CC7"/>
      </a:accent6>
      <a:hlink>
        <a:srgbClr val="8F8F8F"/>
      </a:hlink>
      <a:folHlink>
        <a:srgbClr val="A5A5A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спектива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2" id="{6554553C-B533-41D6-859D-B1F84B3068A7}" vid="{06B32657-E4D0-4F21-8EAE-E7112397A30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template-teacher_4х3 (1)</Template>
  <TotalTime>593</TotalTime>
  <Words>2818</Words>
  <Application>Microsoft Office PowerPoint</Application>
  <PresentationFormat>Экран (4:3)</PresentationFormat>
  <Paragraphs>232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Wingdings</vt:lpstr>
      <vt:lpstr>template-teacher-4х3</vt:lpstr>
      <vt:lpstr>Проміжний звіт з наукової теми кафедри психології особистості та соціальних практик «Психологія конструктивної поведінки особистості у трансформаціях суспільних відносин»  ( листопад, 2023 р.)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Реальність світу і багатомірність дійсності особистості у трансформаціях суспільних відносин (Каліщук С.М. Сергєєнкова О.П.)</vt:lpstr>
      <vt:lpstr>Самореалізація як умова конструктивної поведінки особистості в трансформаціях суспільних відносин (Столярчук О.А. Коханова О.П. Сорокіна О.А.)</vt:lpstr>
      <vt:lpstr>Аксіологічний підхід до розвитку особистості та конструювання міжособистісної взаємодії (Кутішенко В.П.)</vt:lpstr>
      <vt:lpstr>Конструктивна поведінка особистості в конфлікті в умовах суспільних змін  (Власенко І.А.)</vt:lpstr>
      <vt:lpstr>Духовно-моральний ресурс конструктивної поведінки особистості  (Вінник Н.Д)</vt:lpstr>
      <vt:lpstr>Особистість у сучасному соціумі: формування конструктивних копінг-стратегій  (Ткачишина О.Р.)</vt:lpstr>
      <vt:lpstr>Особистісні чинники конструктивної поведінки  (Васильєв О.О.)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40inaelena@ukr.net</dc:creator>
  <cp:lastModifiedBy>Оксана Сергеенкова</cp:lastModifiedBy>
  <cp:revision>29</cp:revision>
  <dcterms:created xsi:type="dcterms:W3CDTF">2020-02-25T20:15:47Z</dcterms:created>
  <dcterms:modified xsi:type="dcterms:W3CDTF">2023-11-21T18:20:56Z</dcterms:modified>
</cp:coreProperties>
</file>